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52" r:id="rId1"/>
  </p:sldMasterIdLst>
  <p:notesMasterIdLst>
    <p:notesMasterId r:id="rId78"/>
  </p:notesMasterIdLst>
  <p:sldIdLst>
    <p:sldId id="352" r:id="rId2"/>
    <p:sldId id="285" r:id="rId3"/>
    <p:sldId id="287" r:id="rId4"/>
    <p:sldId id="288" r:id="rId5"/>
    <p:sldId id="286" r:id="rId6"/>
    <p:sldId id="289" r:id="rId7"/>
    <p:sldId id="290" r:id="rId8"/>
    <p:sldId id="260" r:id="rId9"/>
    <p:sldId id="262" r:id="rId10"/>
    <p:sldId id="263" r:id="rId11"/>
    <p:sldId id="264" r:id="rId12"/>
    <p:sldId id="267" r:id="rId13"/>
    <p:sldId id="270" r:id="rId14"/>
    <p:sldId id="273" r:id="rId15"/>
    <p:sldId id="269" r:id="rId16"/>
    <p:sldId id="268" r:id="rId17"/>
    <p:sldId id="306" r:id="rId18"/>
    <p:sldId id="307" r:id="rId19"/>
    <p:sldId id="308" r:id="rId20"/>
    <p:sldId id="272" r:id="rId21"/>
    <p:sldId id="303" r:id="rId22"/>
    <p:sldId id="275" r:id="rId23"/>
    <p:sldId id="318" r:id="rId24"/>
    <p:sldId id="279" r:id="rId25"/>
    <p:sldId id="280" r:id="rId26"/>
    <p:sldId id="335" r:id="rId27"/>
    <p:sldId id="336" r:id="rId28"/>
    <p:sldId id="302" r:id="rId29"/>
    <p:sldId id="276" r:id="rId30"/>
    <p:sldId id="337" r:id="rId31"/>
    <p:sldId id="313" r:id="rId32"/>
    <p:sldId id="314" r:id="rId33"/>
    <p:sldId id="334" r:id="rId34"/>
    <p:sldId id="281" r:id="rId35"/>
    <p:sldId id="282" r:id="rId36"/>
    <p:sldId id="338" r:id="rId37"/>
    <p:sldId id="299" r:id="rId38"/>
    <p:sldId id="277" r:id="rId39"/>
    <p:sldId id="339" r:id="rId40"/>
    <p:sldId id="340" r:id="rId41"/>
    <p:sldId id="283" r:id="rId42"/>
    <p:sldId id="284" r:id="rId43"/>
    <p:sldId id="341" r:id="rId44"/>
    <p:sldId id="342" r:id="rId45"/>
    <p:sldId id="304" r:id="rId46"/>
    <p:sldId id="343" r:id="rId47"/>
    <p:sldId id="345" r:id="rId48"/>
    <p:sldId id="295" r:id="rId49"/>
    <p:sldId id="296" r:id="rId50"/>
    <p:sldId id="344" r:id="rId51"/>
    <p:sldId id="319" r:id="rId52"/>
    <p:sldId id="305" r:id="rId53"/>
    <p:sldId id="274" r:id="rId54"/>
    <p:sldId id="348" r:id="rId55"/>
    <p:sldId id="320" r:id="rId56"/>
    <p:sldId id="297" r:id="rId57"/>
    <p:sldId id="298" r:id="rId58"/>
    <p:sldId id="346" r:id="rId59"/>
    <p:sldId id="347" r:id="rId60"/>
    <p:sldId id="321" r:id="rId61"/>
    <p:sldId id="324" r:id="rId62"/>
    <p:sldId id="323" r:id="rId63"/>
    <p:sldId id="322" r:id="rId64"/>
    <p:sldId id="325" r:id="rId65"/>
    <p:sldId id="326" r:id="rId66"/>
    <p:sldId id="327" r:id="rId67"/>
    <p:sldId id="328" r:id="rId68"/>
    <p:sldId id="331" r:id="rId69"/>
    <p:sldId id="332" r:id="rId70"/>
    <p:sldId id="349" r:id="rId71"/>
    <p:sldId id="350" r:id="rId72"/>
    <p:sldId id="351" r:id="rId73"/>
    <p:sldId id="329" r:id="rId74"/>
    <p:sldId id="330" r:id="rId75"/>
    <p:sldId id="312" r:id="rId76"/>
    <p:sldId id="333" r:id="rId77"/>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E737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659" autoAdjust="0"/>
    <p:restoredTop sz="91584" autoAdjust="0"/>
  </p:normalViewPr>
  <p:slideViewPr>
    <p:cSldViewPr>
      <p:cViewPr>
        <p:scale>
          <a:sx n="96" d="100"/>
          <a:sy n="96" d="100"/>
        </p:scale>
        <p:origin x="1296" y="-4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80" Type="http://schemas.openxmlformats.org/officeDocument/2006/relationships/viewProps" Target="viewProps.xml"/><Relationship Id="rId81" Type="http://schemas.openxmlformats.org/officeDocument/2006/relationships/theme" Target="theme/theme1.xml"/><Relationship Id="rId82" Type="http://schemas.openxmlformats.org/officeDocument/2006/relationships/tableStyles" Target="tableStyles.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notesMaster" Target="notesMasters/notesMaster1.xml"/><Relationship Id="rId79" Type="http://schemas.openxmlformats.org/officeDocument/2006/relationships/presProps" Target="presProps.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cs typeface="+mn-cs"/>
              </a:defRPr>
            </a:lvl1pPr>
          </a:lstStyle>
          <a:p>
            <a:pPr>
              <a:defRPr/>
            </a:pPr>
            <a:fld id="{09675C33-5ED1-41A1-B50E-D4AA71ED22AF}" type="datetimeFigureOut">
              <a:rPr lang="en-US"/>
              <a:pPr>
                <a:defRPr/>
              </a:pPr>
              <a:t>9/8/17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cs typeface="+mn-cs"/>
              </a:defRPr>
            </a:lvl1pPr>
          </a:lstStyle>
          <a:p>
            <a:pPr>
              <a:defRPr/>
            </a:pPr>
            <a:fld id="{CFF11213-E783-4CE4-959C-B6AFB167A27B}" type="slidenum">
              <a:rPr lang="en-US"/>
              <a:pPr>
                <a:defRPr/>
              </a:pPr>
              <a:t>‹#›</a:t>
            </a:fld>
            <a:endParaRPr lang="en-US"/>
          </a:p>
        </p:txBody>
      </p:sp>
    </p:spTree>
    <p:extLst>
      <p:ext uri="{BB962C8B-B14F-4D97-AF65-F5344CB8AC3E}">
        <p14:creationId xmlns:p14="http://schemas.microsoft.com/office/powerpoint/2010/main" val="384437538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ru.wikipedia.org/wiki/%D0%90%D0%BD%D0%B3%D0%BB%D0%B8%D0%B9%D1%81%D0%BA%D0%B8%D0%B9_%D1%8F%D0%B7%D1%8B%D0%BA" TargetMode="External"/><Relationship Id="rId4" Type="http://schemas.openxmlformats.org/officeDocument/2006/relationships/hyperlink" Target="http://ru.wikipedia.org/wiki/%D0%9D%D0%B0%D1%81%D1%82%D0%BE%D0%BB%D1%8C%D0%BD%D0%B0%D1%8F_%D0%B8%D0%B3%D1%80%D0%B0" TargetMode="External"/><Relationship Id="rId5" Type="http://schemas.openxmlformats.org/officeDocument/2006/relationships/hyperlink" Target="http://ru.wikipedia.org/w/index.php?title=Parker_Brothers&amp;action=edit&amp;redlink=1" TargetMode="External"/><Relationship Id="rId6" Type="http://schemas.openxmlformats.org/officeDocument/2006/relationships/hyperlink" Target="http://ru.wikipedia.org/wiki/Hasbro" TargetMode="External"/><Relationship Id="rId7" Type="http://schemas.openxmlformats.org/officeDocument/2006/relationships/hyperlink" Target="http://ru.wikipedia.org/wiki/%D0%A1%D1%83%D0%B0%D1%85%D0%B8%D0%BB%D0%B8" TargetMode="External"/><Relationship Id="rId8" Type="http://schemas.openxmlformats.org/officeDocument/2006/relationships/hyperlink" Target="http://ru.wikipedia.org/wiki/%D0%94%D0%B6%D0%B5%D0%BD%D0%B3%D0%B0#cite_note-1" TargetMode="External"/><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 Id="rId3" Type="http://schemas.openxmlformats.org/officeDocument/2006/relationships/hyperlink" Target="http://www.c2.com/cgi/wiki?ComplexityAsDebt" TargetMode="Externa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ru.wikipedia.org/wiki/%D0%90%D0%BD%D0%B3%D0%BB%D0%B8%D0%B9%D1%81%D0%BA%D0%B8%D0%B9_%D1%8F%D0%B7%D1%8B%D0%BA" TargetMode="External"/><Relationship Id="rId4" Type="http://schemas.openxmlformats.org/officeDocument/2006/relationships/hyperlink" Target="http://ru.wikipedia.org/wiki/IP" TargetMode="External"/><Relationship Id="rId5" Type="http://schemas.openxmlformats.org/officeDocument/2006/relationships/hyperlink" Target="http://ru.wikipedia.org/wiki/%D0%AD%D0%BB%D0%B5%D0%BA%D1%82%D1%80%D0%BE%D0%BD%D0%BD%D0%B0%D1%8F_%D0%BF%D0%BE%D1%87%D1%82%D0%B0" TargetMode="External"/><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sergeyteplyakov.blogspot.com/2014/08/single-responsibility-principle.html" TargetMode="External"/><Relationship Id="rId4" Type="http://schemas.openxmlformats.org/officeDocument/2006/relationships/hyperlink" Target="http://sergeyteplyakov.blogspot.ca/2014/08/open-closed-principle.html" TargetMode="External"/><Relationship Id="rId5" Type="http://schemas.openxmlformats.org/officeDocument/2006/relationships/hyperlink" Target="http://sergeyteplyakov.blogspot.ca/2014/09/liskov-substitution-principle.html" TargetMode="External"/><Relationship Id="rId6" Type="http://schemas.openxmlformats.org/officeDocument/2006/relationships/hyperlink" Target="http://sergeyteplyakov.blogspot.com/2014/08/interface-segregation-principle.html" TargetMode="External"/><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6.xml.rels><?xml version="1.0" encoding="UTF-8" standalone="yes"?>
<Relationships xmlns="http://schemas.openxmlformats.org/package/2006/relationships"><Relationship Id="rId3" Type="http://schemas.openxmlformats.org/officeDocument/2006/relationships/hyperlink" Target="NULL" TargetMode="External"/><Relationship Id="rId4" Type="http://schemas.openxmlformats.org/officeDocument/2006/relationships/hyperlink" Target="NULL" TargetMode="External"/><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pPr>
              <a:defRPr/>
            </a:pPr>
            <a:fld id="{CFF11213-E783-4CE4-959C-B6AFB167A27B}" type="slidenum">
              <a:rPr lang="en-US" smtClean="0"/>
              <a:pPr>
                <a:defRPr/>
              </a:pPr>
              <a:t>2</a:t>
            </a:fld>
            <a:endParaRPr lang="en-US"/>
          </a:p>
        </p:txBody>
      </p:sp>
    </p:spTree>
    <p:extLst>
      <p:ext uri="{BB962C8B-B14F-4D97-AF65-F5344CB8AC3E}">
        <p14:creationId xmlns:p14="http://schemas.microsoft.com/office/powerpoint/2010/main" val="18129628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Slide Image Placeholder 1"/>
          <p:cNvSpPr>
            <a:spLocks noGrp="1" noRot="1" noChangeAspect="1" noTextEdit="1"/>
          </p:cNvSpPr>
          <p:nvPr>
            <p:ph type="sldImg"/>
          </p:nvPr>
        </p:nvSpPr>
        <p:spPr bwMode="auto">
          <a:xfrm>
            <a:off x="1143000" y="685800"/>
            <a:ext cx="4572000" cy="34290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55299"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ru-RU" smtClean="0"/>
          </a:p>
        </p:txBody>
      </p:sp>
      <p:sp>
        <p:nvSpPr>
          <p:cNvPr id="55300"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5D3AB163-CE84-434C-B1BC-082C518A1BFD}" type="slidenum">
              <a:rPr lang="en-US" smtClean="0"/>
              <a:pPr fontAlgn="base">
                <a:spcBef>
                  <a:spcPct val="0"/>
                </a:spcBef>
                <a:spcAft>
                  <a:spcPct val="0"/>
                </a:spcAft>
                <a:defRPr/>
              </a:pPr>
              <a:t>15</a:t>
            </a:fld>
            <a:endParaRPr lang="en-US" smtClean="0"/>
          </a:p>
        </p:txBody>
      </p:sp>
    </p:spTree>
    <p:extLst>
      <p:ext uri="{BB962C8B-B14F-4D97-AF65-F5344CB8AC3E}">
        <p14:creationId xmlns:p14="http://schemas.microsoft.com/office/powerpoint/2010/main" val="4302534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Slide Image Placeholder 1"/>
          <p:cNvSpPr>
            <a:spLocks noGrp="1" noRot="1" noChangeAspect="1" noTextEdit="1"/>
          </p:cNvSpPr>
          <p:nvPr>
            <p:ph type="sldImg"/>
          </p:nvPr>
        </p:nvSpPr>
        <p:spPr bwMode="auto">
          <a:xfrm>
            <a:off x="1143000" y="685800"/>
            <a:ext cx="4572000" cy="34290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56323"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ru-RU" smtClean="0"/>
          </a:p>
        </p:txBody>
      </p:sp>
      <p:sp>
        <p:nvSpPr>
          <p:cNvPr id="56324"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CE922FDF-0BB8-4545-8DE9-30B6D4315759}" type="slidenum">
              <a:rPr lang="en-US" smtClean="0"/>
              <a:pPr fontAlgn="base">
                <a:spcBef>
                  <a:spcPct val="0"/>
                </a:spcBef>
                <a:spcAft>
                  <a:spcPct val="0"/>
                </a:spcAft>
                <a:defRPr/>
              </a:pPr>
              <a:t>16</a:t>
            </a:fld>
            <a:endParaRPr lang="en-US" smtClean="0"/>
          </a:p>
        </p:txBody>
      </p:sp>
    </p:spTree>
    <p:extLst>
      <p:ext uri="{BB962C8B-B14F-4D97-AF65-F5344CB8AC3E}">
        <p14:creationId xmlns:p14="http://schemas.microsoft.com/office/powerpoint/2010/main" val="8615439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Slide Image Placeholder 1"/>
          <p:cNvSpPr>
            <a:spLocks noGrp="1" noRot="1" noChangeAspect="1" noTextEdit="1"/>
          </p:cNvSpPr>
          <p:nvPr>
            <p:ph type="sldImg"/>
          </p:nvPr>
        </p:nvSpPr>
        <p:spPr bwMode="auto">
          <a:xfrm>
            <a:off x="1143000" y="685800"/>
            <a:ext cx="4572000" cy="34290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56323"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ru-RU" smtClean="0"/>
          </a:p>
        </p:txBody>
      </p:sp>
      <p:sp>
        <p:nvSpPr>
          <p:cNvPr id="56324"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CE922FDF-0BB8-4545-8DE9-30B6D4315759}" type="slidenum">
              <a:rPr lang="en-US" smtClean="0"/>
              <a:pPr fontAlgn="base">
                <a:spcBef>
                  <a:spcPct val="0"/>
                </a:spcBef>
                <a:spcAft>
                  <a:spcPct val="0"/>
                </a:spcAft>
                <a:defRPr/>
              </a:pPr>
              <a:t>17</a:t>
            </a:fld>
            <a:endParaRPr lang="en-US" smtClean="0"/>
          </a:p>
        </p:txBody>
      </p:sp>
    </p:spTree>
    <p:extLst>
      <p:ext uri="{BB962C8B-B14F-4D97-AF65-F5344CB8AC3E}">
        <p14:creationId xmlns:p14="http://schemas.microsoft.com/office/powerpoint/2010/main" val="6778704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Slide Image Placeholder 1"/>
          <p:cNvSpPr>
            <a:spLocks noGrp="1" noRot="1" noChangeAspect="1" noTextEdit="1"/>
          </p:cNvSpPr>
          <p:nvPr>
            <p:ph type="sldImg"/>
          </p:nvPr>
        </p:nvSpPr>
        <p:spPr bwMode="auto">
          <a:xfrm>
            <a:off x="1143000" y="685800"/>
            <a:ext cx="4572000" cy="34290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56323"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ru-RU" smtClean="0"/>
          </a:p>
        </p:txBody>
      </p:sp>
      <p:sp>
        <p:nvSpPr>
          <p:cNvPr id="56324"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CE922FDF-0BB8-4545-8DE9-30B6D4315759}" type="slidenum">
              <a:rPr lang="en-US" smtClean="0"/>
              <a:pPr fontAlgn="base">
                <a:spcBef>
                  <a:spcPct val="0"/>
                </a:spcBef>
                <a:spcAft>
                  <a:spcPct val="0"/>
                </a:spcAft>
                <a:defRPr/>
              </a:pPr>
              <a:t>18</a:t>
            </a:fld>
            <a:endParaRPr lang="en-US" smtClean="0"/>
          </a:p>
        </p:txBody>
      </p:sp>
    </p:spTree>
    <p:extLst>
      <p:ext uri="{BB962C8B-B14F-4D97-AF65-F5344CB8AC3E}">
        <p14:creationId xmlns:p14="http://schemas.microsoft.com/office/powerpoint/2010/main" val="9320263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Slide Image Placeholder 1"/>
          <p:cNvSpPr>
            <a:spLocks noGrp="1" noRot="1" noChangeAspect="1" noTextEdit="1"/>
          </p:cNvSpPr>
          <p:nvPr>
            <p:ph type="sldImg"/>
          </p:nvPr>
        </p:nvSpPr>
        <p:spPr bwMode="auto">
          <a:xfrm>
            <a:off x="1143000" y="685800"/>
            <a:ext cx="4572000" cy="34290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56323"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ru-RU" smtClean="0"/>
          </a:p>
        </p:txBody>
      </p:sp>
      <p:sp>
        <p:nvSpPr>
          <p:cNvPr id="56324"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CE922FDF-0BB8-4545-8DE9-30B6D4315759}" type="slidenum">
              <a:rPr lang="en-US" smtClean="0"/>
              <a:pPr fontAlgn="base">
                <a:spcBef>
                  <a:spcPct val="0"/>
                </a:spcBef>
                <a:spcAft>
                  <a:spcPct val="0"/>
                </a:spcAft>
                <a:defRPr/>
              </a:pPr>
              <a:t>19</a:t>
            </a:fld>
            <a:endParaRPr lang="en-US" smtClean="0"/>
          </a:p>
        </p:txBody>
      </p:sp>
    </p:spTree>
    <p:extLst>
      <p:ext uri="{BB962C8B-B14F-4D97-AF65-F5344CB8AC3E}">
        <p14:creationId xmlns:p14="http://schemas.microsoft.com/office/powerpoint/2010/main" val="4960600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Slide Image Placeholder 1"/>
          <p:cNvSpPr>
            <a:spLocks noGrp="1" noRot="1" noChangeAspect="1" noTextEdit="1"/>
          </p:cNvSpPr>
          <p:nvPr>
            <p:ph type="sldImg"/>
          </p:nvPr>
        </p:nvSpPr>
        <p:spPr bwMode="auto">
          <a:xfrm>
            <a:off x="1143000" y="685800"/>
            <a:ext cx="4572000" cy="34290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57347"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ru-RU" smtClean="0"/>
          </a:p>
        </p:txBody>
      </p:sp>
      <p:sp>
        <p:nvSpPr>
          <p:cNvPr id="57348"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36F636BF-4A6D-402B-A1B3-F7C9F829E548}" type="slidenum">
              <a:rPr lang="en-US" smtClean="0"/>
              <a:pPr fontAlgn="base">
                <a:spcBef>
                  <a:spcPct val="0"/>
                </a:spcBef>
                <a:spcAft>
                  <a:spcPct val="0"/>
                </a:spcAft>
                <a:defRPr/>
              </a:pPr>
              <a:t>20</a:t>
            </a:fld>
            <a:endParaRPr lang="en-US" smtClean="0"/>
          </a:p>
        </p:txBody>
      </p:sp>
    </p:spTree>
    <p:extLst>
      <p:ext uri="{BB962C8B-B14F-4D97-AF65-F5344CB8AC3E}">
        <p14:creationId xmlns:p14="http://schemas.microsoft.com/office/powerpoint/2010/main" val="8283880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1143000" y="685800"/>
            <a:ext cx="4572000" cy="3429000"/>
          </a:xfrm>
        </p:spPr>
      </p:sp>
      <p:sp>
        <p:nvSpPr>
          <p:cNvPr id="3" name="Заметки 2"/>
          <p:cNvSpPr>
            <a:spLocks noGrp="1"/>
          </p:cNvSpPr>
          <p:nvPr>
            <p:ph type="body" idx="1"/>
          </p:nvPr>
        </p:nvSpPr>
        <p:spPr/>
        <p:txBody>
          <a:bodyPr/>
          <a:lstStyle/>
          <a:p>
            <a:r>
              <a:rPr lang="ru-RU" sz="1200" b="1" i="0" kern="1200" dirty="0" err="1" smtClean="0">
                <a:solidFill>
                  <a:schemeClr val="tx1"/>
                </a:solidFill>
                <a:effectLst/>
                <a:latin typeface="+mn-lt"/>
                <a:ea typeface="+mn-ea"/>
                <a:cs typeface="+mn-cs"/>
              </a:rPr>
              <a:t>Дженга</a:t>
            </a:r>
            <a:r>
              <a:rPr lang="ru-RU" sz="1200" b="0" i="0" kern="1200" dirty="0" smtClean="0">
                <a:solidFill>
                  <a:schemeClr val="tx1"/>
                </a:solidFill>
                <a:effectLst/>
                <a:latin typeface="+mn-lt"/>
                <a:ea typeface="+mn-ea"/>
                <a:cs typeface="+mn-cs"/>
              </a:rPr>
              <a:t> (</a:t>
            </a:r>
            <a:r>
              <a:rPr lang="ru-RU" sz="1200" b="0" i="0" u="none" strike="noStrike" kern="1200" dirty="0" smtClean="0">
                <a:solidFill>
                  <a:schemeClr val="tx1"/>
                </a:solidFill>
                <a:effectLst/>
                <a:latin typeface="+mn-lt"/>
                <a:ea typeface="+mn-ea"/>
                <a:cs typeface="+mn-cs"/>
                <a:hlinkClick r:id="rId3" tooltip="Английский язык"/>
              </a:rPr>
              <a:t>англ.</a:t>
            </a:r>
            <a:r>
              <a:rPr lang="ru-RU" sz="1200" b="0" i="0" kern="1200" dirty="0" smtClean="0">
                <a:solidFill>
                  <a:schemeClr val="tx1"/>
                </a:solidFill>
                <a:effectLst/>
                <a:latin typeface="+mn-lt"/>
                <a:ea typeface="+mn-ea"/>
                <a:cs typeface="+mn-cs"/>
              </a:rPr>
              <a:t> </a:t>
            </a:r>
            <a:r>
              <a:rPr lang="ru-RU" sz="1200" b="0" i="1" kern="1200" dirty="0" err="1" smtClean="0">
                <a:solidFill>
                  <a:schemeClr val="tx1"/>
                </a:solidFill>
                <a:effectLst/>
                <a:latin typeface="+mn-lt"/>
                <a:ea typeface="+mn-ea"/>
                <a:cs typeface="+mn-cs"/>
              </a:rPr>
              <a:t>Jenga</a:t>
            </a:r>
            <a:r>
              <a:rPr lang="ru-RU" sz="1200" b="0" i="0" kern="1200" dirty="0" smtClean="0">
                <a:solidFill>
                  <a:schemeClr val="tx1"/>
                </a:solidFill>
                <a:effectLst/>
                <a:latin typeface="+mn-lt"/>
                <a:ea typeface="+mn-ea"/>
                <a:cs typeface="+mn-cs"/>
              </a:rPr>
              <a:t>) — </a:t>
            </a:r>
            <a:r>
              <a:rPr lang="ru-RU" sz="1200" b="0" i="0" u="none" strike="noStrike" kern="1200" dirty="0" smtClean="0">
                <a:solidFill>
                  <a:schemeClr val="tx1"/>
                </a:solidFill>
                <a:effectLst/>
                <a:latin typeface="+mn-lt"/>
                <a:ea typeface="+mn-ea"/>
                <a:cs typeface="+mn-cs"/>
                <a:hlinkClick r:id="rId4" tooltip="Настольная игра"/>
              </a:rPr>
              <a:t>настольная игра</a:t>
            </a:r>
            <a:r>
              <a:rPr lang="ru-RU" sz="1200" b="0" i="0" kern="1200" dirty="0" smtClean="0">
                <a:solidFill>
                  <a:schemeClr val="tx1"/>
                </a:solidFill>
                <a:effectLst/>
                <a:latin typeface="+mn-lt"/>
                <a:ea typeface="+mn-ea"/>
                <a:cs typeface="+mn-cs"/>
              </a:rPr>
              <a:t>, придуманная Лесли Скотт и распространяемая компанией </a:t>
            </a:r>
            <a:r>
              <a:rPr lang="ru-RU" sz="1200" b="0" i="0" u="none" strike="noStrike" kern="1200" dirty="0" err="1" smtClean="0">
                <a:solidFill>
                  <a:schemeClr val="tx1"/>
                </a:solidFill>
                <a:effectLst/>
                <a:latin typeface="+mn-lt"/>
                <a:ea typeface="+mn-ea"/>
                <a:cs typeface="+mn-cs"/>
                <a:hlinkClick r:id="rId5" tooltip="Parker Brothers (страница отсутствует)"/>
              </a:rPr>
              <a:t>Parker</a:t>
            </a:r>
            <a:r>
              <a:rPr lang="ru-RU" sz="1200" b="0" i="0" u="none" strike="noStrike" kern="1200" dirty="0" smtClean="0">
                <a:solidFill>
                  <a:schemeClr val="tx1"/>
                </a:solidFill>
                <a:effectLst/>
                <a:latin typeface="+mn-lt"/>
                <a:ea typeface="+mn-ea"/>
                <a:cs typeface="+mn-cs"/>
                <a:hlinkClick r:id="rId5" tooltip="Parker Brothers (страница отсутствует)"/>
              </a:rPr>
              <a:t> </a:t>
            </a:r>
            <a:r>
              <a:rPr lang="ru-RU" sz="1200" b="0" i="0" u="none" strike="noStrike" kern="1200" dirty="0" err="1" smtClean="0">
                <a:solidFill>
                  <a:schemeClr val="tx1"/>
                </a:solidFill>
                <a:effectLst/>
                <a:latin typeface="+mn-lt"/>
                <a:ea typeface="+mn-ea"/>
                <a:cs typeface="+mn-cs"/>
                <a:hlinkClick r:id="rId5" tooltip="Parker Brothers (страница отсутствует)"/>
              </a:rPr>
              <a:t>Brothers</a:t>
            </a:r>
            <a:r>
              <a:rPr lang="ru-RU" sz="1200" b="0" i="0" kern="1200" dirty="0" smtClean="0">
                <a:solidFill>
                  <a:schemeClr val="tx1"/>
                </a:solidFill>
                <a:effectLst/>
                <a:latin typeface="+mn-lt"/>
                <a:ea typeface="+mn-ea"/>
                <a:cs typeface="+mn-cs"/>
              </a:rPr>
              <a:t>(подразделение </a:t>
            </a:r>
            <a:r>
              <a:rPr lang="ru-RU" sz="1200" b="0" i="0" u="none" strike="noStrike" kern="1200" dirty="0" err="1" smtClean="0">
                <a:solidFill>
                  <a:schemeClr val="tx1"/>
                </a:solidFill>
                <a:effectLst/>
                <a:latin typeface="+mn-lt"/>
                <a:ea typeface="+mn-ea"/>
                <a:cs typeface="+mn-cs"/>
                <a:hlinkClick r:id="rId6" tooltip="Hasbro"/>
              </a:rPr>
              <a:t>Hasbro</a:t>
            </a:r>
            <a:r>
              <a:rPr lang="ru-RU" sz="1200" b="0" i="0" kern="1200" dirty="0" smtClean="0">
                <a:solidFill>
                  <a:schemeClr val="tx1"/>
                </a:solidFill>
                <a:effectLst/>
                <a:latin typeface="+mn-lt"/>
                <a:ea typeface="+mn-ea"/>
                <a:cs typeface="+mn-cs"/>
              </a:rPr>
              <a:t>). Игроки по очереди достают блоки из основания башни и кладут их наверх, делая башню всё более высокой и все менее устойчивой. Слово </a:t>
            </a:r>
            <a:r>
              <a:rPr lang="ru-RU" sz="1200" b="0" i="1" kern="1200" dirty="0" err="1" smtClean="0">
                <a:solidFill>
                  <a:schemeClr val="tx1"/>
                </a:solidFill>
                <a:effectLst/>
                <a:latin typeface="+mn-lt"/>
                <a:ea typeface="+mn-ea"/>
                <a:cs typeface="+mn-cs"/>
              </a:rPr>
              <a:t>jenga</a:t>
            </a:r>
            <a:r>
              <a:rPr lang="ru-RU" sz="1200" b="0" i="0" kern="1200" dirty="0" smtClean="0">
                <a:solidFill>
                  <a:schemeClr val="tx1"/>
                </a:solidFill>
                <a:effectLst/>
                <a:latin typeface="+mn-lt"/>
                <a:ea typeface="+mn-ea"/>
                <a:cs typeface="+mn-cs"/>
              </a:rPr>
              <a:t> — это повелительное наклонение от </a:t>
            </a:r>
            <a:r>
              <a:rPr lang="ru-RU" sz="1200" b="0" i="1" kern="1200" dirty="0" err="1" smtClean="0">
                <a:solidFill>
                  <a:schemeClr val="tx1"/>
                </a:solidFill>
                <a:effectLst/>
                <a:latin typeface="+mn-lt"/>
                <a:ea typeface="+mn-ea"/>
                <a:cs typeface="+mn-cs"/>
              </a:rPr>
              <a:t>kujenga</a:t>
            </a:r>
            <a:r>
              <a:rPr lang="ru-RU" sz="1200" b="0" i="0" kern="1200" dirty="0" smtClean="0">
                <a:solidFill>
                  <a:schemeClr val="tx1"/>
                </a:solidFill>
                <a:effectLst/>
                <a:latin typeface="+mn-lt"/>
                <a:ea typeface="+mn-ea"/>
                <a:cs typeface="+mn-cs"/>
              </a:rPr>
              <a:t>, в переводе с </a:t>
            </a:r>
            <a:r>
              <a:rPr lang="ru-RU" sz="1200" b="0" i="0" u="none" strike="noStrike" kern="1200" dirty="0" smtClean="0">
                <a:solidFill>
                  <a:schemeClr val="tx1"/>
                </a:solidFill>
                <a:effectLst/>
                <a:latin typeface="+mn-lt"/>
                <a:ea typeface="+mn-ea"/>
                <a:cs typeface="+mn-cs"/>
                <a:hlinkClick r:id="rId7" tooltip="Суахили"/>
              </a:rPr>
              <a:t>суахили</a:t>
            </a:r>
            <a:r>
              <a:rPr lang="en-US" sz="1200" b="0" i="0" u="none" strike="noStrike" kern="1200" dirty="0" smtClean="0">
                <a:solidFill>
                  <a:schemeClr val="tx1"/>
                </a:solidFill>
                <a:effectLst/>
                <a:latin typeface="+mn-lt"/>
                <a:ea typeface="+mn-ea"/>
                <a:cs typeface="+mn-cs"/>
              </a:rPr>
              <a:t> </a:t>
            </a:r>
            <a:r>
              <a:rPr lang="ru-RU" sz="1200" b="0" i="0" kern="1200" dirty="0" smtClean="0">
                <a:solidFill>
                  <a:schemeClr val="tx1"/>
                </a:solidFill>
                <a:effectLst/>
                <a:latin typeface="+mn-lt"/>
                <a:ea typeface="+mn-ea"/>
                <a:cs typeface="+mn-cs"/>
              </a:rPr>
              <a:t>означающего «строить»</a:t>
            </a:r>
            <a:r>
              <a:rPr lang="ru-RU" sz="1200" b="0" i="0" u="none" strike="noStrike" kern="1200" baseline="30000" dirty="0" smtClean="0">
                <a:solidFill>
                  <a:schemeClr val="tx1"/>
                </a:solidFill>
                <a:effectLst/>
                <a:latin typeface="+mn-lt"/>
                <a:ea typeface="+mn-ea"/>
                <a:cs typeface="+mn-cs"/>
                <a:hlinkClick r:id="rId8"/>
              </a:rPr>
              <a:t>[1]</a:t>
            </a:r>
            <a:r>
              <a:rPr lang="ru-RU" sz="1200" b="0" i="0" kern="1200" dirty="0" smtClean="0">
                <a:solidFill>
                  <a:schemeClr val="tx1"/>
                </a:solidFill>
                <a:effectLst/>
                <a:latin typeface="+mn-lt"/>
                <a:ea typeface="+mn-ea"/>
                <a:cs typeface="+mn-cs"/>
              </a:rPr>
              <a:t>.</a:t>
            </a:r>
            <a:endParaRPr lang="en-US" sz="1200" b="0" i="0" kern="1200" dirty="0" smtClean="0">
              <a:solidFill>
                <a:schemeClr val="tx1"/>
              </a:solidFill>
              <a:effectLst/>
              <a:latin typeface="+mn-lt"/>
              <a:ea typeface="+mn-ea"/>
              <a:cs typeface="+mn-cs"/>
            </a:endParaRPr>
          </a:p>
          <a:p>
            <a:r>
              <a:rPr lang="ru-RU" sz="1200" b="0" i="0" kern="1200" dirty="0" smtClean="0">
                <a:solidFill>
                  <a:schemeClr val="tx1"/>
                </a:solidFill>
                <a:effectLst/>
                <a:latin typeface="+mn-lt"/>
                <a:ea typeface="+mn-ea"/>
                <a:cs typeface="+mn-cs"/>
              </a:rPr>
              <a:t>Разрабатывать программное обеспечение</a:t>
            </a:r>
            <a:r>
              <a:rPr lang="ru-RU" sz="1200" b="0" i="0" kern="1200" baseline="0" dirty="0" smtClean="0">
                <a:solidFill>
                  <a:schemeClr val="tx1"/>
                </a:solidFill>
                <a:effectLst/>
                <a:latin typeface="+mn-lt"/>
                <a:ea typeface="+mn-ea"/>
                <a:cs typeface="+mn-cs"/>
              </a:rPr>
              <a:t> - </a:t>
            </a:r>
            <a:r>
              <a:rPr lang="ru-RU" sz="1200" b="0" i="0" kern="1200" dirty="0" smtClean="0">
                <a:solidFill>
                  <a:schemeClr val="tx1"/>
                </a:solidFill>
                <a:effectLst/>
                <a:latin typeface="+mn-lt"/>
                <a:ea typeface="+mn-ea"/>
                <a:cs typeface="+mn-cs"/>
              </a:rPr>
              <a:t>Не</a:t>
            </a:r>
            <a:r>
              <a:rPr lang="ru-RU" sz="1200" b="0" i="0" kern="1200" baseline="0" dirty="0" smtClean="0">
                <a:solidFill>
                  <a:schemeClr val="tx1"/>
                </a:solidFill>
                <a:effectLst/>
                <a:latin typeface="+mn-lt"/>
                <a:ea typeface="+mn-ea"/>
                <a:cs typeface="+mn-cs"/>
              </a:rPr>
              <a:t> в бирюльки играть</a:t>
            </a:r>
            <a:endParaRPr lang="en-US" dirty="0"/>
          </a:p>
        </p:txBody>
      </p:sp>
      <p:sp>
        <p:nvSpPr>
          <p:cNvPr id="4" name="Номер слайда 3"/>
          <p:cNvSpPr>
            <a:spLocks noGrp="1"/>
          </p:cNvSpPr>
          <p:nvPr>
            <p:ph type="sldNum" sz="quarter" idx="10"/>
          </p:nvPr>
        </p:nvSpPr>
        <p:spPr/>
        <p:txBody>
          <a:bodyPr/>
          <a:lstStyle/>
          <a:p>
            <a:pPr>
              <a:defRPr/>
            </a:pPr>
            <a:fld id="{CFF11213-E783-4CE4-959C-B6AFB167A27B}" type="slidenum">
              <a:rPr lang="en-US" smtClean="0"/>
              <a:pPr>
                <a:defRPr/>
              </a:pPr>
              <a:t>21</a:t>
            </a:fld>
            <a:endParaRPr lang="en-US"/>
          </a:p>
        </p:txBody>
      </p:sp>
    </p:spTree>
    <p:extLst>
      <p:ext uri="{BB962C8B-B14F-4D97-AF65-F5344CB8AC3E}">
        <p14:creationId xmlns:p14="http://schemas.microsoft.com/office/powerpoint/2010/main" val="23695333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Slide Image Placeholder 1"/>
          <p:cNvSpPr>
            <a:spLocks noGrp="1" noRot="1" noChangeAspect="1" noTextEdit="1"/>
          </p:cNvSpPr>
          <p:nvPr>
            <p:ph type="sldImg"/>
          </p:nvPr>
        </p:nvSpPr>
        <p:spPr bwMode="auto">
          <a:xfrm>
            <a:off x="1143000" y="685800"/>
            <a:ext cx="4572000" cy="34290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59395"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ru-RU" dirty="0" smtClean="0"/>
              <a:t>только потому, что вы можете, не значит, что нужно</a:t>
            </a:r>
          </a:p>
        </p:txBody>
      </p:sp>
      <p:sp>
        <p:nvSpPr>
          <p:cNvPr id="59396"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5C7226BB-084F-4AF9-BE81-4AA2DB974596}" type="slidenum">
              <a:rPr lang="en-US" smtClean="0"/>
              <a:pPr fontAlgn="base">
                <a:spcBef>
                  <a:spcPct val="0"/>
                </a:spcBef>
                <a:spcAft>
                  <a:spcPct val="0"/>
                </a:spcAft>
                <a:defRPr/>
              </a:pPr>
              <a:t>22</a:t>
            </a:fld>
            <a:endParaRPr lang="en-US" smtClean="0"/>
          </a:p>
        </p:txBody>
      </p:sp>
    </p:spTree>
    <p:extLst>
      <p:ext uri="{BB962C8B-B14F-4D97-AF65-F5344CB8AC3E}">
        <p14:creationId xmlns:p14="http://schemas.microsoft.com/office/powerpoint/2010/main" val="3322667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Slide Image Placeholder 1"/>
          <p:cNvSpPr>
            <a:spLocks noGrp="1" noRot="1" noChangeAspect="1" noTextEdit="1"/>
          </p:cNvSpPr>
          <p:nvPr>
            <p:ph type="sldImg"/>
          </p:nvPr>
        </p:nvSpPr>
        <p:spPr bwMode="auto">
          <a:xfrm>
            <a:off x="1143000" y="685800"/>
            <a:ext cx="4572000" cy="34290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58371"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normAutofit fontScale="92500" lnSpcReduction="20000"/>
          </a:bodyPr>
          <a:lstStyle/>
          <a:p>
            <a:pPr marL="82296" indent="0">
              <a:buNone/>
            </a:pPr>
            <a:r>
              <a:rPr lang="ru-RU" sz="1200" b="0" i="0" kern="1200" dirty="0" smtClean="0">
                <a:solidFill>
                  <a:schemeClr val="tx1"/>
                </a:solidFill>
                <a:effectLst/>
                <a:latin typeface="+mn-lt"/>
                <a:ea typeface="+mn-ea"/>
                <a:cs typeface="+mn-cs"/>
              </a:rPr>
              <a:t>SPR, чтобы наш класс был связанным внутри (</a:t>
            </a:r>
            <a:r>
              <a:rPr lang="ru-RU" sz="1200" b="0" i="0" kern="1200" dirty="0" err="1" smtClean="0">
                <a:solidFill>
                  <a:schemeClr val="tx1"/>
                </a:solidFill>
                <a:effectLst/>
                <a:latin typeface="+mn-lt"/>
                <a:ea typeface="+mn-ea"/>
                <a:cs typeface="+mn-cs"/>
              </a:rPr>
              <a:t>highly</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cohesive</a:t>
            </a:r>
            <a:r>
              <a:rPr lang="ru-RU" sz="1200" b="0" i="0" kern="1200" dirty="0" smtClean="0">
                <a:solidFill>
                  <a:schemeClr val="tx1"/>
                </a:solidFill>
                <a:effectLst/>
                <a:latin typeface="+mn-lt"/>
                <a:ea typeface="+mn-ea"/>
                <a:cs typeface="+mn-cs"/>
              </a:rPr>
              <a:t>)</a:t>
            </a:r>
            <a:r>
              <a:rPr lang="en-US" sz="1200" b="0" i="0" kern="1200" dirty="0" err="1" smtClean="0">
                <a:solidFill>
                  <a:schemeClr val="tx1"/>
                </a:solidFill>
                <a:effectLst/>
                <a:latin typeface="+mn-lt"/>
                <a:ea typeface="+mn-ea"/>
                <a:cs typeface="+mn-cs"/>
              </a:rPr>
              <a:t>hight</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cohision</a:t>
            </a:r>
            <a:endParaRPr lang="ru-RU" sz="1200" b="1" i="0" kern="1200" dirty="0" smtClean="0">
              <a:solidFill>
                <a:schemeClr val="tx1"/>
              </a:solidFill>
              <a:effectLst/>
              <a:latin typeface="+mn-lt"/>
              <a:ea typeface="+mn-ea"/>
              <a:cs typeface="+mn-cs"/>
            </a:endParaRPr>
          </a:p>
          <a:p>
            <a:pPr marL="82296" indent="0">
              <a:buNone/>
            </a:pPr>
            <a:r>
              <a:rPr lang="ru-RU" sz="1200" b="1" i="0" kern="1200" dirty="0" smtClean="0">
                <a:solidFill>
                  <a:schemeClr val="tx1"/>
                </a:solidFill>
                <a:effectLst/>
                <a:latin typeface="+mn-lt"/>
                <a:ea typeface="+mn-ea"/>
                <a:cs typeface="+mn-cs"/>
              </a:rPr>
              <a:t>Смысл принципа</a:t>
            </a:r>
            <a:r>
              <a:rPr lang="ru-RU" sz="1200" b="0" i="0" kern="1200" dirty="0" smtClean="0">
                <a:solidFill>
                  <a:schemeClr val="tx1"/>
                </a:solidFill>
                <a:effectLst/>
                <a:latin typeface="+mn-lt"/>
                <a:ea typeface="+mn-ea"/>
                <a:cs typeface="+mn-cs"/>
              </a:rPr>
              <a:t>: Борьба со сложностью, важность которой резко возрастает при развитии логики приложения.</a:t>
            </a:r>
            <a:endParaRPr lang="ru-RU" sz="1200" b="1" dirty="0" smtClean="0"/>
          </a:p>
          <a:p>
            <a:pPr marL="82296" indent="0">
              <a:buNone/>
            </a:pPr>
            <a:r>
              <a:rPr lang="ru-RU" sz="1200" b="1" dirty="0" smtClean="0"/>
              <a:t>Краткое описание: </a:t>
            </a:r>
            <a:r>
              <a:rPr lang="ru-RU" sz="1200" dirty="0" smtClean="0"/>
              <a:t>Любой сложный класс должен быть разбит на несколько простых составляющих, отвечающих за определенный аспект поведения, что упрощает как понимание, так и будущее развитие.</a:t>
            </a:r>
          </a:p>
          <a:p>
            <a:pPr marL="82296" indent="0">
              <a:buNone/>
            </a:pPr>
            <a:r>
              <a:rPr lang="ru-RU" sz="1200" b="1" dirty="0" smtClean="0"/>
              <a:t>Типовые примеры нарушения: </a:t>
            </a:r>
            <a:endParaRPr lang="en-US" sz="1200" b="1" dirty="0" smtClean="0"/>
          </a:p>
          <a:p>
            <a:r>
              <a:rPr lang="ru-RU" sz="1200" dirty="0" smtClean="0"/>
              <a:t>смешивание логики и инфраструктуры: бизнес-логика смешана с представлением, слоем </a:t>
            </a:r>
            <a:r>
              <a:rPr lang="ru-RU" sz="1200" dirty="0" err="1" smtClean="0"/>
              <a:t>персистентности</a:t>
            </a:r>
            <a:r>
              <a:rPr lang="ru-RU" sz="1200" dirty="0" smtClean="0"/>
              <a:t>, находится внутри WCF или </a:t>
            </a:r>
            <a:r>
              <a:rPr lang="ru-RU" sz="1200" dirty="0" err="1" smtClean="0"/>
              <a:t>windows</a:t>
            </a:r>
            <a:r>
              <a:rPr lang="ru-RU" sz="1200" dirty="0" smtClean="0"/>
              <a:t>-сервисов и т.п. </a:t>
            </a:r>
            <a:endParaRPr lang="en-US" sz="1200" dirty="0" smtClean="0"/>
          </a:p>
          <a:p>
            <a:r>
              <a:rPr lang="ru-RU" sz="1200" dirty="0" smtClean="0"/>
              <a:t>класс/модуль решает задачи разных уровней абстракции: вычисляет и отправляет уведомления по электронной почте; разбирает </a:t>
            </a:r>
            <a:r>
              <a:rPr lang="ru-RU" sz="1200" dirty="0" err="1" smtClean="0"/>
              <a:t>json</a:t>
            </a:r>
            <a:r>
              <a:rPr lang="ru-RU" sz="1200" dirty="0" smtClean="0"/>
              <a:t>-объект и анализирует его содержимое и т.п.</a:t>
            </a:r>
          </a:p>
          <a:p>
            <a:pPr marL="82296" indent="0">
              <a:buNone/>
            </a:pPr>
            <a:r>
              <a:rPr lang="ru-RU" sz="1200" b="1" dirty="0" err="1" smtClean="0"/>
              <a:t>Anti</a:t>
            </a:r>
            <a:r>
              <a:rPr lang="ru-RU" sz="1200" b="1" dirty="0" smtClean="0"/>
              <a:t>-SRP </a:t>
            </a:r>
            <a:r>
              <a:rPr lang="ru-RU" sz="1200" dirty="0" smtClean="0"/>
              <a:t>– Принцип размытой ответственности. Чрезмерная любовь к SRP ведет к обилию мелких классов/методов и размазыванию логики между ними.</a:t>
            </a:r>
          </a:p>
          <a:p>
            <a:pPr marL="82296" indent="0">
              <a:buNone/>
            </a:pPr>
            <a:endParaRPr lang="en-US" sz="1200" dirty="0" smtClean="0"/>
          </a:p>
          <a:p>
            <a:pPr marL="0" marR="0" indent="0" algn="l" defTabSz="914400" rtl="0" eaLnBrk="1" fontAlgn="base" latinLnBrk="0" hangingPunct="1">
              <a:lnSpc>
                <a:spcPct val="100000"/>
              </a:lnSpc>
              <a:spcBef>
                <a:spcPct val="0"/>
              </a:spcBef>
              <a:spcAft>
                <a:spcPct val="0"/>
              </a:spcAft>
              <a:buClrTx/>
              <a:buSzTx/>
              <a:buFontTx/>
              <a:buNone/>
              <a:tabLst/>
              <a:defRPr/>
            </a:pPr>
            <a:r>
              <a:rPr lang="ru-RU" dirty="0" smtClean="0"/>
              <a:t>SRP предназначен для борьбы со сложностью. На самом деле, любой принцип или паттерн проектирования предназначен для этого. Когда в нашем приложении всего 200 строк, то дизайн как таковой вообще не нужен. Достаточно аккуратно написать 5-7 методов и все будет хорошо. Проблемы возникают, когда система растет и увеличивается в масштабах. Поскольку сложность растет не линейно при увеличении размера приложения приходится подходить к дизайну более осмысленно, вспоминать всякие страшные слова, типа абстракции и сокрытия информации, лучше продумывать обязанности каждого класса, чтобы у разработчика сегодня и через год была возможность сосредоточиться на главной проблеме класса/модуля и проигнорировать второстепенные детали.</a:t>
            </a:r>
            <a:endParaRPr lang="en-US" dirty="0" smtClean="0"/>
          </a:p>
          <a:p>
            <a:pPr eaLnBrk="1" hangingPunct="1">
              <a:spcBef>
                <a:spcPct val="0"/>
              </a:spcBef>
            </a:pPr>
            <a:endParaRPr lang="ru-RU" dirty="0" smtClean="0"/>
          </a:p>
        </p:txBody>
      </p:sp>
      <p:sp>
        <p:nvSpPr>
          <p:cNvPr id="58372"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27508E29-F2FF-40F4-96E8-A90C3FE0F0D7}" type="slidenum">
              <a:rPr lang="en-US" smtClean="0"/>
              <a:pPr fontAlgn="base">
                <a:spcBef>
                  <a:spcPct val="0"/>
                </a:spcBef>
                <a:spcAft>
                  <a:spcPct val="0"/>
                </a:spcAft>
                <a:defRPr/>
              </a:pPr>
              <a:t>23</a:t>
            </a:fld>
            <a:endParaRPr lang="en-US" smtClean="0"/>
          </a:p>
        </p:txBody>
      </p:sp>
    </p:spTree>
    <p:extLst>
      <p:ext uri="{BB962C8B-B14F-4D97-AF65-F5344CB8AC3E}">
        <p14:creationId xmlns:p14="http://schemas.microsoft.com/office/powerpoint/2010/main" val="11927075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Slide Image Placeholder 1"/>
          <p:cNvSpPr>
            <a:spLocks noGrp="1" noRot="1" noChangeAspect="1" noTextEdit="1"/>
          </p:cNvSpPr>
          <p:nvPr>
            <p:ph type="sldImg"/>
          </p:nvPr>
        </p:nvSpPr>
        <p:spPr bwMode="auto">
          <a:xfrm>
            <a:off x="1143000" y="685800"/>
            <a:ext cx="4572000" cy="34290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60419"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ru-RU" dirty="0" smtClean="0"/>
          </a:p>
        </p:txBody>
      </p:sp>
      <p:sp>
        <p:nvSpPr>
          <p:cNvPr id="60420"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2B7059E6-87B3-4F93-B058-9A1EEBDF86C3}" type="slidenum">
              <a:rPr lang="en-US" smtClean="0"/>
              <a:pPr fontAlgn="base">
                <a:spcBef>
                  <a:spcPct val="0"/>
                </a:spcBef>
                <a:spcAft>
                  <a:spcPct val="0"/>
                </a:spcAft>
                <a:defRPr/>
              </a:pPr>
              <a:t>24</a:t>
            </a:fld>
            <a:endParaRPr lang="en-US" smtClean="0"/>
          </a:p>
        </p:txBody>
      </p:sp>
    </p:spTree>
    <p:extLst>
      <p:ext uri="{BB962C8B-B14F-4D97-AF65-F5344CB8AC3E}">
        <p14:creationId xmlns:p14="http://schemas.microsoft.com/office/powerpoint/2010/main" val="313089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1143000" y="685800"/>
            <a:ext cx="4572000" cy="3429000"/>
          </a:xfrm>
        </p:spPr>
      </p:sp>
      <p:sp>
        <p:nvSpPr>
          <p:cNvPr id="3" name="Заметки 2"/>
          <p:cNvSpPr>
            <a:spLocks noGrp="1"/>
          </p:cNvSpPr>
          <p:nvPr>
            <p:ph type="body" idx="1"/>
          </p:nvPr>
        </p:nvSpPr>
        <p:spPr/>
        <p:txBody>
          <a:bodyPr/>
          <a:lstStyle/>
          <a:p>
            <a:r>
              <a:rPr lang="ru-RU" sz="1200" b="0" i="0" kern="1200" dirty="0" smtClean="0">
                <a:solidFill>
                  <a:schemeClr val="tx1"/>
                </a:solidFill>
                <a:effectLst/>
                <a:latin typeface="+mn-lt"/>
                <a:ea typeface="+mn-ea"/>
                <a:cs typeface="+mn-cs"/>
              </a:rPr>
              <a:t>Технические долги</a:t>
            </a:r>
            <a:r>
              <a:rPr lang="en-US"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Каннингем</a:t>
            </a:r>
            <a:r>
              <a:rPr lang="en-US" sz="1200" b="0" i="0" kern="1200" dirty="0" smtClean="0">
                <a:solidFill>
                  <a:schemeClr val="tx1"/>
                </a:solidFill>
                <a:effectLst/>
                <a:latin typeface="+mn-lt"/>
                <a:ea typeface="+mn-ea"/>
                <a:cs typeface="+mn-cs"/>
              </a:rPr>
              <a:t>)</a:t>
            </a:r>
            <a:r>
              <a:rPr lang="ru-RU" sz="1200" b="0" i="0" kern="1200" dirty="0" smtClean="0">
                <a:solidFill>
                  <a:schemeClr val="tx1"/>
                </a:solidFill>
                <a:effectLst/>
                <a:latin typeface="+mn-lt"/>
                <a:ea typeface="+mn-ea"/>
                <a:cs typeface="+mn-cs"/>
              </a:rPr>
              <a:t> включают ту работу в проекте, которую мы решаем не делать в данный момент, </a:t>
            </a:r>
            <a:endParaRPr lang="en-US" sz="1200" b="0" i="0" kern="1200" dirty="0" smtClean="0">
              <a:solidFill>
                <a:schemeClr val="tx1"/>
              </a:solidFill>
              <a:effectLst/>
              <a:latin typeface="+mn-lt"/>
              <a:ea typeface="+mn-ea"/>
              <a:cs typeface="+mn-cs"/>
            </a:endParaRPr>
          </a:p>
          <a:p>
            <a:r>
              <a:rPr lang="ru-RU" sz="1200" b="0" i="0" kern="1200" dirty="0" smtClean="0">
                <a:solidFill>
                  <a:schemeClr val="tx1"/>
                </a:solidFill>
                <a:effectLst/>
                <a:latin typeface="+mn-lt"/>
                <a:ea typeface="+mn-ea"/>
                <a:cs typeface="+mn-cs"/>
              </a:rPr>
              <a:t>но которая будет мешать развитию проекта в дальнейшем, если не будет выполнена.</a:t>
            </a:r>
          </a:p>
          <a:p>
            <a:r>
              <a:rPr lang="ru-RU" sz="1200" b="0" i="0" kern="1200" dirty="0" smtClean="0">
                <a:solidFill>
                  <a:schemeClr val="tx1"/>
                </a:solidFill>
                <a:effectLst/>
                <a:latin typeface="+mn-lt"/>
                <a:ea typeface="+mn-ea"/>
                <a:cs typeface="+mn-cs"/>
              </a:rPr>
              <a:t>Технические долги не включают отложенную функциональность, которая была бы хорошим дополнением к проекту, но в данный момент имеет низкий приоритет (например, улучшенный интерфейс пользователя)</a:t>
            </a:r>
            <a:endParaRPr lang="en-US" sz="1200" b="0" i="0" kern="1200" dirty="0" smtClean="0">
              <a:solidFill>
                <a:schemeClr val="tx1"/>
              </a:solidFill>
              <a:effectLst/>
              <a:latin typeface="+mn-lt"/>
              <a:ea typeface="+mn-ea"/>
              <a:cs typeface="+mn-cs"/>
            </a:endParaRPr>
          </a:p>
          <a:p>
            <a:endParaRPr lang="ru-RU" sz="1200" b="0" i="0" kern="1200" dirty="0" smtClean="0">
              <a:solidFill>
                <a:schemeClr val="tx1"/>
              </a:solidFill>
              <a:effectLst/>
              <a:latin typeface="+mn-lt"/>
              <a:ea typeface="+mn-ea"/>
              <a:cs typeface="+mn-cs"/>
            </a:endParaRPr>
          </a:p>
          <a:p>
            <a:r>
              <a:rPr lang="ru-RU" sz="1200" b="0" i="0" kern="1200" dirty="0" smtClean="0">
                <a:solidFill>
                  <a:schemeClr val="tx1"/>
                </a:solidFill>
                <a:effectLst/>
                <a:latin typeface="+mn-lt"/>
                <a:ea typeface="+mn-ea"/>
                <a:cs typeface="+mn-cs"/>
              </a:rPr>
              <a:t>Понять действия, которые приводят к долгам в коде очень легко, потому что каждый из нас делает эти долги изо дня в день. Саму систему появления этих долгов можно описать с помощью денежной</a:t>
            </a:r>
            <a:r>
              <a:rPr lang="en-US" sz="1200" b="0" i="0" kern="1200" dirty="0" smtClean="0">
                <a:solidFill>
                  <a:schemeClr val="tx1"/>
                </a:solidFill>
                <a:effectLst/>
                <a:latin typeface="+mn-lt"/>
                <a:ea typeface="+mn-ea"/>
                <a:cs typeface="+mn-cs"/>
              </a:rPr>
              <a:t> </a:t>
            </a:r>
            <a:r>
              <a:rPr lang="ru-RU" sz="1200" b="0" i="0" u="none" strike="noStrike" kern="1200" dirty="0" smtClean="0">
                <a:solidFill>
                  <a:schemeClr val="tx1"/>
                </a:solidFill>
                <a:effectLst/>
                <a:latin typeface="+mn-lt"/>
                <a:ea typeface="+mn-ea"/>
                <a:cs typeface="+mn-cs"/>
                <a:hlinkClick r:id="rId3"/>
              </a:rPr>
              <a:t>метафоры</a:t>
            </a:r>
            <a:r>
              <a:rPr lang="ru-RU" sz="1200" b="0" i="0" kern="1200" dirty="0" smtClean="0">
                <a:solidFill>
                  <a:schemeClr val="tx1"/>
                </a:solidFill>
                <a:effectLst/>
                <a:latin typeface="+mn-lt"/>
                <a:ea typeface="+mn-ea"/>
                <a:cs typeface="+mn-cs"/>
              </a:rPr>
              <a:t>:</a:t>
            </a:r>
          </a:p>
          <a:p>
            <a:r>
              <a:rPr lang="ru-RU" sz="1200" b="0" i="0" kern="1200" dirty="0" smtClean="0">
                <a:solidFill>
                  <a:schemeClr val="tx1"/>
                </a:solidFill>
                <a:effectLst/>
                <a:latin typeface="+mn-lt"/>
                <a:ea typeface="+mn-ea"/>
                <a:cs typeface="+mn-cs"/>
              </a:rPr>
              <a:t>Игнорировать дизайн - брать деньги в долг</a:t>
            </a:r>
          </a:p>
          <a:p>
            <a:r>
              <a:rPr lang="ru-RU" sz="1200" b="0" i="0" kern="1200" dirty="0" err="1" smtClean="0">
                <a:solidFill>
                  <a:schemeClr val="tx1"/>
                </a:solidFill>
                <a:effectLst/>
                <a:latin typeface="+mn-lt"/>
                <a:ea typeface="+mn-ea"/>
                <a:cs typeface="+mn-cs"/>
              </a:rPr>
              <a:t>Рефакторинг</a:t>
            </a:r>
            <a:r>
              <a:rPr lang="ru-RU" sz="1200" b="0" i="0" kern="1200" dirty="0" smtClean="0">
                <a:solidFill>
                  <a:schemeClr val="tx1"/>
                </a:solidFill>
                <a:effectLst/>
                <a:latin typeface="+mn-lt"/>
                <a:ea typeface="+mn-ea"/>
                <a:cs typeface="+mn-cs"/>
              </a:rPr>
              <a:t> - способ возврата долга</a:t>
            </a:r>
          </a:p>
          <a:p>
            <a:r>
              <a:rPr lang="ru-RU" sz="1200" b="0" i="0" kern="1200" dirty="0" smtClean="0">
                <a:solidFill>
                  <a:schemeClr val="tx1"/>
                </a:solidFill>
                <a:effectLst/>
                <a:latin typeface="+mn-lt"/>
                <a:ea typeface="+mn-ea"/>
                <a:cs typeface="+mn-cs"/>
              </a:rPr>
              <a:t>Замедление разработки из-за запутанности системы - выплата процентов</a:t>
            </a:r>
          </a:p>
          <a:p>
            <a:r>
              <a:rPr lang="ru-RU" sz="1200" b="0" i="0" kern="1200" dirty="0" smtClean="0">
                <a:solidFill>
                  <a:schemeClr val="tx1"/>
                </a:solidFill>
                <a:effectLst/>
                <a:latin typeface="+mn-lt"/>
                <a:ea typeface="+mn-ea"/>
                <a:cs typeface="+mn-cs"/>
              </a:rPr>
              <a:t>Провал проекта - облава налоговой полиции и конец бизнеса.</a:t>
            </a:r>
            <a:endParaRPr lang="ru-RU" sz="1200" b="0" i="0" kern="1200" dirty="0">
              <a:solidFill>
                <a:schemeClr val="tx1"/>
              </a:solidFill>
              <a:effectLst/>
              <a:latin typeface="+mn-lt"/>
              <a:ea typeface="+mn-ea"/>
              <a:cs typeface="+mn-cs"/>
            </a:endParaRPr>
          </a:p>
        </p:txBody>
      </p:sp>
      <p:sp>
        <p:nvSpPr>
          <p:cNvPr id="4" name="Номер слайда 3"/>
          <p:cNvSpPr>
            <a:spLocks noGrp="1"/>
          </p:cNvSpPr>
          <p:nvPr>
            <p:ph type="sldNum" sz="quarter" idx="10"/>
          </p:nvPr>
        </p:nvSpPr>
        <p:spPr/>
        <p:txBody>
          <a:bodyPr/>
          <a:lstStyle/>
          <a:p>
            <a:pPr>
              <a:defRPr/>
            </a:pPr>
            <a:fld id="{CFF11213-E783-4CE4-959C-B6AFB167A27B}" type="slidenum">
              <a:rPr lang="en-US" smtClean="0"/>
              <a:pPr>
                <a:defRPr/>
              </a:pPr>
              <a:t>6</a:t>
            </a:fld>
            <a:endParaRPr lang="en-US"/>
          </a:p>
        </p:txBody>
      </p:sp>
    </p:spTree>
    <p:extLst>
      <p:ext uri="{BB962C8B-B14F-4D97-AF65-F5344CB8AC3E}">
        <p14:creationId xmlns:p14="http://schemas.microsoft.com/office/powerpoint/2010/main" val="206967619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Slide Image Placeholder 1"/>
          <p:cNvSpPr>
            <a:spLocks noGrp="1" noRot="1" noChangeAspect="1" noTextEdit="1"/>
          </p:cNvSpPr>
          <p:nvPr>
            <p:ph type="sldImg"/>
          </p:nvPr>
        </p:nvSpPr>
        <p:spPr bwMode="auto">
          <a:xfrm>
            <a:off x="1143000" y="685800"/>
            <a:ext cx="4572000" cy="34290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61443"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ru-RU" dirty="0" smtClean="0"/>
          </a:p>
        </p:txBody>
      </p:sp>
      <p:sp>
        <p:nvSpPr>
          <p:cNvPr id="61444"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982E1F31-7692-4CC8-97BC-CCD965B2F6D0}" type="slidenum">
              <a:rPr lang="en-US" smtClean="0"/>
              <a:pPr fontAlgn="base">
                <a:spcBef>
                  <a:spcPct val="0"/>
                </a:spcBef>
                <a:spcAft>
                  <a:spcPct val="0"/>
                </a:spcAft>
                <a:defRPr/>
              </a:pPr>
              <a:t>25</a:t>
            </a:fld>
            <a:endParaRPr lang="en-US" smtClean="0"/>
          </a:p>
        </p:txBody>
      </p:sp>
    </p:spTree>
    <p:extLst>
      <p:ext uri="{BB962C8B-B14F-4D97-AF65-F5344CB8AC3E}">
        <p14:creationId xmlns:p14="http://schemas.microsoft.com/office/powerpoint/2010/main" val="181228213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Slide Image Placeholder 1"/>
          <p:cNvSpPr>
            <a:spLocks noGrp="1" noRot="1" noChangeAspect="1" noTextEdit="1"/>
          </p:cNvSpPr>
          <p:nvPr>
            <p:ph type="sldImg"/>
          </p:nvPr>
        </p:nvSpPr>
        <p:spPr bwMode="auto">
          <a:xfrm>
            <a:off x="1143000" y="685800"/>
            <a:ext cx="4572000" cy="34290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62467"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ru-RU" dirty="0" smtClean="0"/>
              <a:t>открытой хирургии груди не требуется, когда надеваете пальто</a:t>
            </a:r>
          </a:p>
          <a:p>
            <a:pPr eaLnBrk="1" hangingPunct="1">
              <a:spcBef>
                <a:spcPct val="0"/>
              </a:spcBef>
            </a:pPr>
            <a:endParaRPr lang="ru-RU" dirty="0" smtClean="0"/>
          </a:p>
          <a:p>
            <a:pPr eaLnBrk="1" hangingPunct="1">
              <a:spcBef>
                <a:spcPct val="0"/>
              </a:spcBef>
            </a:pPr>
            <a:endParaRPr lang="ru-RU" b="1" dirty="0" smtClean="0"/>
          </a:p>
        </p:txBody>
      </p:sp>
      <p:sp>
        <p:nvSpPr>
          <p:cNvPr id="62468"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B324B817-BABC-4BC5-900B-024D7808A4F6}" type="slidenum">
              <a:rPr lang="en-US" smtClean="0"/>
              <a:pPr fontAlgn="base">
                <a:spcBef>
                  <a:spcPct val="0"/>
                </a:spcBef>
                <a:spcAft>
                  <a:spcPct val="0"/>
                </a:spcAft>
                <a:defRPr/>
              </a:pPr>
              <a:t>28</a:t>
            </a:fld>
            <a:endParaRPr lang="en-US" smtClean="0"/>
          </a:p>
        </p:txBody>
      </p:sp>
    </p:spTree>
    <p:extLst>
      <p:ext uri="{BB962C8B-B14F-4D97-AF65-F5344CB8AC3E}">
        <p14:creationId xmlns:p14="http://schemas.microsoft.com/office/powerpoint/2010/main" val="132810433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Slide Image Placeholder 1"/>
          <p:cNvSpPr>
            <a:spLocks noGrp="1" noRot="1" noChangeAspect="1" noTextEdit="1"/>
          </p:cNvSpPr>
          <p:nvPr>
            <p:ph type="sldImg"/>
          </p:nvPr>
        </p:nvSpPr>
        <p:spPr bwMode="auto">
          <a:xfrm>
            <a:off x="1143000" y="685800"/>
            <a:ext cx="4572000" cy="34290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62467"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normAutofit fontScale="77500" lnSpcReduction="20000"/>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bg-BG" sz="1200" dirty="0" err="1" smtClean="0"/>
              <a:t>Бертран</a:t>
            </a:r>
            <a:r>
              <a:rPr lang="bg-BG" sz="1200" dirty="0" smtClean="0"/>
              <a:t> </a:t>
            </a:r>
            <a:r>
              <a:rPr lang="bg-BG" sz="1200" dirty="0" err="1" smtClean="0"/>
              <a:t>Мейер</a:t>
            </a:r>
            <a:r>
              <a:rPr lang="ru-RU" sz="1200" kern="1200" dirty="0" smtClean="0">
                <a:solidFill>
                  <a:schemeClr val="tx1"/>
                </a:solidFill>
                <a:latin typeface="+mn-lt"/>
                <a:ea typeface="+mn-ea"/>
                <a:cs typeface="+mn-cs"/>
              </a:rPr>
              <a:t>).</a:t>
            </a:r>
          </a:p>
          <a:p>
            <a:endParaRPr lang="ru-RU" dirty="0" smtClean="0"/>
          </a:p>
          <a:p>
            <a:r>
              <a:rPr lang="ru-RU" dirty="0" smtClean="0"/>
              <a:t>Смысл: ограничить распространение изменений минимальным числом классов/модулей; позволить вести параллельную разработку путем фиксации интерфейсов классов и открытости реализаций.</a:t>
            </a:r>
          </a:p>
          <a:p>
            <a:endParaRPr lang="ru-RU" dirty="0" smtClean="0"/>
          </a:p>
          <a:p>
            <a:r>
              <a:rPr lang="ru-RU" dirty="0" smtClean="0"/>
              <a:t>Краткое описание: закрытость модулей означает стабильность интерфейса и возможность использования классов/модулей клиентами. Открытость модулей означает возможность внесения изменений в поведении, путем изменения реализации или же путем переопределения поведения в наследниках. Борьба с изменениями заключается в ограничении количества изменений минимальным числом классов/модулей и не подразумевает возможность изменения поведения без перекомпиляции. На практике требуемая «гибкость» обеспечивается за счет наследования и сопоставления с образцом (</a:t>
            </a:r>
            <a:r>
              <a:rPr lang="ru-RU" dirty="0" err="1" smtClean="0"/>
              <a:t>pattern</a:t>
            </a:r>
            <a:r>
              <a:rPr lang="ru-RU" dirty="0" smtClean="0"/>
              <a:t> </a:t>
            </a:r>
            <a:r>
              <a:rPr lang="ru-RU" dirty="0" err="1" smtClean="0"/>
              <a:t>matching</a:t>
            </a:r>
            <a:r>
              <a:rPr lang="ru-RU" dirty="0" smtClean="0"/>
              <a:t>), в зависимости от того, какую операцию мы хотим упростить – добавление нового подтипа в иерархию наследования или добавление новой операции в семейство типов.</a:t>
            </a:r>
          </a:p>
          <a:p>
            <a:endParaRPr lang="ru-RU" dirty="0" smtClean="0"/>
          </a:p>
          <a:p>
            <a:r>
              <a:rPr lang="ru-RU" dirty="0" smtClean="0"/>
              <a:t>Типичные примеры нарушения: размазывание информации об иерархии типов по всему приложению.</a:t>
            </a:r>
          </a:p>
          <a:p>
            <a:endParaRPr lang="ru-RU" dirty="0" smtClean="0"/>
          </a:p>
          <a:p>
            <a:r>
              <a:rPr lang="ru-RU" dirty="0" err="1" smtClean="0"/>
              <a:t>Anti</a:t>
            </a:r>
            <a:r>
              <a:rPr lang="ru-RU" dirty="0" smtClean="0"/>
              <a:t>-OCP – Принцип фабрики-фабрик: Чрезмерная любовь к OCP ведет к переусложненным решениям с чрезмерным числом уровней абстракции.</a:t>
            </a:r>
          </a:p>
          <a:p>
            <a:r>
              <a:rPr lang="ru-RU" dirty="0" smtClean="0"/>
              <a:t>Во-первых, за счет абстракции и инкапсуляции. Мы выделяем существенные части системы в виде интерфейсов и абстрактных классов, не задумываясь о реализации, которая будет скрыта от клиентов. Но даже конкретный класс, унаследованный от </a:t>
            </a:r>
            <a:r>
              <a:rPr lang="ru-RU" dirty="0" err="1" smtClean="0"/>
              <a:t>System.Object</a:t>
            </a:r>
            <a:r>
              <a:rPr lang="ru-RU" dirty="0" smtClean="0"/>
              <a:t> представляет собой абстракцию. Класс </a:t>
            </a:r>
            <a:r>
              <a:rPr lang="ru-RU" dirty="0" err="1" smtClean="0"/>
              <a:t>String</a:t>
            </a:r>
            <a:r>
              <a:rPr lang="ru-RU" dirty="0" smtClean="0"/>
              <a:t> абстрагирует нас от конкретного представления строки и многих других подробностей, хотя и не реализует интерфейс </a:t>
            </a:r>
            <a:r>
              <a:rPr lang="ru-RU" dirty="0" err="1" smtClean="0"/>
              <a:t>IString</a:t>
            </a:r>
            <a:r>
              <a:rPr lang="ru-RU" dirty="0" smtClean="0"/>
              <a:t>.</a:t>
            </a:r>
          </a:p>
          <a:p>
            <a:endParaRPr lang="ru-RU" dirty="0" smtClean="0"/>
          </a:p>
          <a:p>
            <a:r>
              <a:rPr lang="ru-RU" dirty="0" smtClean="0"/>
              <a:t>Любой класс моделирует абстракцию: его открытый интерфейс акцентирует внимание на важной составляющей класса, пряча в закрытой части ненужные подробности. Это позволяет думать о классе, как о черном ящике, который представляет определенные услуги лишь ему известным способом.</a:t>
            </a:r>
          </a:p>
          <a:p>
            <a:endParaRPr lang="ru-RU" dirty="0" smtClean="0"/>
          </a:p>
          <a:p>
            <a:r>
              <a:rPr lang="ru-RU" dirty="0" smtClean="0"/>
              <a:t>Во-вторых, за счет наследования. Мы используем наследование для полиморфного поведения, что позволяет использовать базовые классы в подавляющем числе мест приложения, а также использовать повторно значительные куски кода.</a:t>
            </a:r>
            <a:endParaRPr lang="en-US" dirty="0" smtClean="0"/>
          </a:p>
          <a:p>
            <a:endParaRPr lang="ru-RU" dirty="0" smtClean="0"/>
          </a:p>
          <a:p>
            <a:endParaRPr lang="en-US" dirty="0" smtClean="0"/>
          </a:p>
          <a:p>
            <a:pPr eaLnBrk="1" hangingPunct="1">
              <a:spcBef>
                <a:spcPct val="0"/>
              </a:spcBef>
            </a:pPr>
            <a:endParaRPr lang="ru-RU" dirty="0" smtClean="0"/>
          </a:p>
        </p:txBody>
      </p:sp>
      <p:sp>
        <p:nvSpPr>
          <p:cNvPr id="62468"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B324B817-BABC-4BC5-900B-024D7808A4F6}" type="slidenum">
              <a:rPr lang="en-US" smtClean="0"/>
              <a:pPr fontAlgn="base">
                <a:spcBef>
                  <a:spcPct val="0"/>
                </a:spcBef>
                <a:spcAft>
                  <a:spcPct val="0"/>
                </a:spcAft>
                <a:defRPr/>
              </a:pPr>
              <a:t>29</a:t>
            </a:fld>
            <a:endParaRPr lang="en-US" smtClean="0"/>
          </a:p>
        </p:txBody>
      </p:sp>
    </p:spTree>
    <p:extLst>
      <p:ext uri="{BB962C8B-B14F-4D97-AF65-F5344CB8AC3E}">
        <p14:creationId xmlns:p14="http://schemas.microsoft.com/office/powerpoint/2010/main" val="13801716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Slide Image Placeholder 1"/>
          <p:cNvSpPr>
            <a:spLocks noGrp="1" noRot="1" noChangeAspect="1" noTextEdit="1"/>
          </p:cNvSpPr>
          <p:nvPr>
            <p:ph type="sldImg"/>
          </p:nvPr>
        </p:nvSpPr>
        <p:spPr bwMode="auto">
          <a:xfrm>
            <a:off x="1143000" y="685800"/>
            <a:ext cx="4572000" cy="34290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62467"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normAutofit/>
          </a:bodyPr>
          <a:lstStyle/>
          <a:p>
            <a:r>
              <a:rPr lang="ru-RU" sz="1200" kern="1200" dirty="0" err="1" smtClean="0">
                <a:solidFill>
                  <a:schemeClr val="tx1"/>
                </a:solidFill>
                <a:effectLst/>
                <a:latin typeface="+mn-lt"/>
                <a:ea typeface="+mn-ea"/>
                <a:cs typeface="+mn-cs"/>
              </a:rPr>
              <a:t>Исходныи</a:t>
            </a:r>
            <a:r>
              <a:rPr lang="ru-RU" sz="1200" kern="1200" dirty="0" smtClean="0">
                <a:solidFill>
                  <a:schemeClr val="tx1"/>
                </a:solidFill>
                <a:effectLst/>
                <a:latin typeface="+mn-lt"/>
                <a:ea typeface="+mn-ea"/>
                <a:cs typeface="+mn-cs"/>
              </a:rPr>
              <a:t>̆ посыл </a:t>
            </a:r>
            <a:r>
              <a:rPr lang="ru-RU" sz="1200" kern="1200" dirty="0" err="1" smtClean="0">
                <a:solidFill>
                  <a:schemeClr val="tx1"/>
                </a:solidFill>
                <a:effectLst/>
                <a:latin typeface="+mn-lt"/>
                <a:ea typeface="+mn-ea"/>
                <a:cs typeface="+mn-cs"/>
              </a:rPr>
              <a:t>Мейера</a:t>
            </a:r>
            <a:r>
              <a:rPr lang="ru-RU" sz="1200" kern="1200" smtClean="0">
                <a:solidFill>
                  <a:schemeClr val="tx1"/>
                </a:solidFill>
                <a:effectLst/>
                <a:latin typeface="+mn-lt"/>
                <a:ea typeface="+mn-ea"/>
                <a:cs typeface="+mn-cs"/>
              </a:rPr>
              <a:t> заключается не столько в расширяемости системы, сколь- ко в управляемости процесса разработки: </a:t>
            </a:r>
            <a:endParaRPr lang="ru-RU">
              <a:effectLst/>
            </a:endParaRPr>
          </a:p>
        </p:txBody>
      </p:sp>
      <p:sp>
        <p:nvSpPr>
          <p:cNvPr id="62468"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B324B817-BABC-4BC5-900B-024D7808A4F6}" type="slidenum">
              <a:rPr lang="en-US" smtClean="0"/>
              <a:pPr fontAlgn="base">
                <a:spcBef>
                  <a:spcPct val="0"/>
                </a:spcBef>
                <a:spcAft>
                  <a:spcPct val="0"/>
                </a:spcAft>
                <a:defRPr/>
              </a:pPr>
              <a:t>30</a:t>
            </a:fld>
            <a:endParaRPr lang="en-US" smtClean="0"/>
          </a:p>
        </p:txBody>
      </p:sp>
    </p:spTree>
    <p:extLst>
      <p:ext uri="{BB962C8B-B14F-4D97-AF65-F5344CB8AC3E}">
        <p14:creationId xmlns:p14="http://schemas.microsoft.com/office/powerpoint/2010/main" val="13927400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FF11213-E783-4CE4-959C-B6AFB167A27B}" type="slidenum">
              <a:rPr lang="en-US" smtClean="0"/>
              <a:pPr>
                <a:defRPr/>
              </a:pPr>
              <a:t>31</a:t>
            </a:fld>
            <a:endParaRPr lang="en-US"/>
          </a:p>
        </p:txBody>
      </p:sp>
    </p:spTree>
    <p:extLst>
      <p:ext uri="{BB962C8B-B14F-4D97-AF65-F5344CB8AC3E}">
        <p14:creationId xmlns:p14="http://schemas.microsoft.com/office/powerpoint/2010/main" val="396097473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Slide Image Placeholder 1"/>
          <p:cNvSpPr>
            <a:spLocks noGrp="1" noRot="1" noChangeAspect="1" noTextEdit="1"/>
          </p:cNvSpPr>
          <p:nvPr>
            <p:ph type="sldImg"/>
          </p:nvPr>
        </p:nvSpPr>
        <p:spPr bwMode="auto">
          <a:xfrm>
            <a:off x="1143000" y="685800"/>
            <a:ext cx="4572000" cy="34290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63491"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ru-RU" sz="1200" b="1" i="0" kern="1200" dirty="0" smtClean="0">
                <a:solidFill>
                  <a:schemeClr val="tx1"/>
                </a:solidFill>
                <a:effectLst/>
                <a:latin typeface="+mn-lt"/>
                <a:ea typeface="+mn-ea"/>
                <a:cs typeface="+mn-cs"/>
              </a:rPr>
              <a:t>SMTP</a:t>
            </a:r>
            <a:r>
              <a:rPr lang="ru-RU" sz="1200" b="0" i="0" kern="1200" dirty="0" smtClean="0">
                <a:solidFill>
                  <a:schemeClr val="tx1"/>
                </a:solidFill>
                <a:effectLst/>
                <a:latin typeface="+mn-lt"/>
                <a:ea typeface="+mn-ea"/>
                <a:cs typeface="+mn-cs"/>
              </a:rPr>
              <a:t> (</a:t>
            </a:r>
            <a:r>
              <a:rPr lang="ru-RU" sz="1200" b="0" i="0" u="none" strike="noStrike" kern="1200" dirty="0" smtClean="0">
                <a:solidFill>
                  <a:schemeClr val="tx1"/>
                </a:solidFill>
                <a:effectLst/>
                <a:latin typeface="+mn-lt"/>
                <a:ea typeface="+mn-ea"/>
                <a:cs typeface="+mn-cs"/>
                <a:hlinkClick r:id="rId3" tooltip="Английский язык"/>
              </a:rPr>
              <a:t>англ.</a:t>
            </a:r>
            <a:r>
              <a:rPr lang="ru-RU" sz="1200" b="0" i="0" kern="1200" dirty="0" smtClean="0">
                <a:solidFill>
                  <a:schemeClr val="tx1"/>
                </a:solidFill>
                <a:effectLst/>
                <a:latin typeface="+mn-lt"/>
                <a:ea typeface="+mn-ea"/>
                <a:cs typeface="+mn-cs"/>
              </a:rPr>
              <a:t> </a:t>
            </a:r>
            <a:r>
              <a:rPr lang="ru-RU" sz="1200" b="0" i="1" kern="1200" dirty="0" err="1" smtClean="0">
                <a:solidFill>
                  <a:schemeClr val="tx1"/>
                </a:solidFill>
                <a:effectLst/>
                <a:latin typeface="+mn-lt"/>
                <a:ea typeface="+mn-ea"/>
                <a:cs typeface="+mn-cs"/>
              </a:rPr>
              <a:t>Simple</a:t>
            </a:r>
            <a:r>
              <a:rPr lang="ru-RU" sz="1200" b="0" i="1" kern="1200" dirty="0" smtClean="0">
                <a:solidFill>
                  <a:schemeClr val="tx1"/>
                </a:solidFill>
                <a:effectLst/>
                <a:latin typeface="+mn-lt"/>
                <a:ea typeface="+mn-ea"/>
                <a:cs typeface="+mn-cs"/>
              </a:rPr>
              <a:t> </a:t>
            </a:r>
            <a:r>
              <a:rPr lang="ru-RU" sz="1200" b="0" i="1" kern="1200" dirty="0" err="1" smtClean="0">
                <a:solidFill>
                  <a:schemeClr val="tx1"/>
                </a:solidFill>
                <a:effectLst/>
                <a:latin typeface="+mn-lt"/>
                <a:ea typeface="+mn-ea"/>
                <a:cs typeface="+mn-cs"/>
              </a:rPr>
              <a:t>Mail</a:t>
            </a:r>
            <a:r>
              <a:rPr lang="ru-RU" sz="1200" b="0" i="1" kern="1200" dirty="0" smtClean="0">
                <a:solidFill>
                  <a:schemeClr val="tx1"/>
                </a:solidFill>
                <a:effectLst/>
                <a:latin typeface="+mn-lt"/>
                <a:ea typeface="+mn-ea"/>
                <a:cs typeface="+mn-cs"/>
              </a:rPr>
              <a:t> </a:t>
            </a:r>
            <a:r>
              <a:rPr lang="ru-RU" sz="1200" b="0" i="1" kern="1200" dirty="0" err="1" smtClean="0">
                <a:solidFill>
                  <a:schemeClr val="tx1"/>
                </a:solidFill>
                <a:effectLst/>
                <a:latin typeface="+mn-lt"/>
                <a:ea typeface="+mn-ea"/>
                <a:cs typeface="+mn-cs"/>
              </a:rPr>
              <a:t>Transfer</a:t>
            </a:r>
            <a:r>
              <a:rPr lang="ru-RU" sz="1200" b="0" i="1" kern="1200" dirty="0" smtClean="0">
                <a:solidFill>
                  <a:schemeClr val="tx1"/>
                </a:solidFill>
                <a:effectLst/>
                <a:latin typeface="+mn-lt"/>
                <a:ea typeface="+mn-ea"/>
                <a:cs typeface="+mn-cs"/>
              </a:rPr>
              <a:t> </a:t>
            </a:r>
            <a:r>
              <a:rPr lang="ru-RU" sz="1200" b="0" i="1" kern="1200" dirty="0" err="1" smtClean="0">
                <a:solidFill>
                  <a:schemeClr val="tx1"/>
                </a:solidFill>
                <a:effectLst/>
                <a:latin typeface="+mn-lt"/>
                <a:ea typeface="+mn-ea"/>
                <a:cs typeface="+mn-cs"/>
              </a:rPr>
              <a:t>Protocol</a:t>
            </a:r>
            <a:r>
              <a:rPr lang="ru-RU" sz="1200" b="0" i="0" kern="1200" dirty="0" smtClean="0">
                <a:solidFill>
                  <a:schemeClr val="tx1"/>
                </a:solidFill>
                <a:effectLst/>
                <a:latin typeface="+mn-lt"/>
                <a:ea typeface="+mn-ea"/>
                <a:cs typeface="+mn-cs"/>
              </a:rPr>
              <a:t> — простой протокол передачи почты) — это широко используемый </a:t>
            </a:r>
            <a:r>
              <a:rPr lang="ru-RU" sz="1200" b="0" i="0" u="none" strike="noStrike" kern="1200" dirty="0" smtClean="0">
                <a:solidFill>
                  <a:schemeClr val="tx1"/>
                </a:solidFill>
                <a:effectLst/>
                <a:latin typeface="+mn-lt"/>
                <a:ea typeface="+mn-ea"/>
                <a:cs typeface="+mn-cs"/>
                <a:hlinkClick r:id="rId4" tooltip="IP"/>
              </a:rPr>
              <a:t>сетевой протокол</a:t>
            </a:r>
            <a:r>
              <a:rPr lang="ru-RU" sz="1200" b="0" i="0" kern="1200" dirty="0" smtClean="0">
                <a:solidFill>
                  <a:schemeClr val="tx1"/>
                </a:solidFill>
                <a:effectLst/>
                <a:latin typeface="+mn-lt"/>
                <a:ea typeface="+mn-ea"/>
                <a:cs typeface="+mn-cs"/>
              </a:rPr>
              <a:t>, предназначенный для передачи </a:t>
            </a:r>
            <a:r>
              <a:rPr lang="ru-RU" sz="1200" b="0" i="0" u="none" strike="noStrike" kern="1200" dirty="0" smtClean="0">
                <a:solidFill>
                  <a:schemeClr val="tx1"/>
                </a:solidFill>
                <a:effectLst/>
                <a:latin typeface="+mn-lt"/>
                <a:ea typeface="+mn-ea"/>
                <a:cs typeface="+mn-cs"/>
                <a:hlinkClick r:id="rId5" tooltip="Электронная почта"/>
              </a:rPr>
              <a:t>электронной почты</a:t>
            </a:r>
            <a:r>
              <a:rPr lang="ru-RU" sz="1200" b="0" i="0" kern="1200" dirty="0" smtClean="0">
                <a:solidFill>
                  <a:schemeClr val="tx1"/>
                </a:solidFill>
                <a:effectLst/>
                <a:latin typeface="+mn-lt"/>
                <a:ea typeface="+mn-ea"/>
                <a:cs typeface="+mn-cs"/>
              </a:rPr>
              <a:t> в сетях TCP/IP.</a:t>
            </a:r>
            <a:endParaRPr lang="ru-RU" dirty="0" smtClean="0"/>
          </a:p>
        </p:txBody>
      </p:sp>
      <p:sp>
        <p:nvSpPr>
          <p:cNvPr id="63492"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2483D1C-9D3E-47A9-A98A-9BA1F3FB2E71}" type="slidenum">
              <a:rPr lang="en-US" smtClean="0"/>
              <a:pPr fontAlgn="base">
                <a:spcBef>
                  <a:spcPct val="0"/>
                </a:spcBef>
                <a:spcAft>
                  <a:spcPct val="0"/>
                </a:spcAft>
                <a:defRPr/>
              </a:pPr>
              <a:t>34</a:t>
            </a:fld>
            <a:endParaRPr lang="en-US" smtClean="0"/>
          </a:p>
        </p:txBody>
      </p:sp>
    </p:spTree>
    <p:extLst>
      <p:ext uri="{BB962C8B-B14F-4D97-AF65-F5344CB8AC3E}">
        <p14:creationId xmlns:p14="http://schemas.microsoft.com/office/powerpoint/2010/main" val="86051612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Slide Image Placeholder 1"/>
          <p:cNvSpPr>
            <a:spLocks noGrp="1" noRot="1" noChangeAspect="1" noTextEdit="1"/>
          </p:cNvSpPr>
          <p:nvPr>
            <p:ph type="sldImg"/>
          </p:nvPr>
        </p:nvSpPr>
        <p:spPr bwMode="auto">
          <a:xfrm>
            <a:off x="1143000" y="685800"/>
            <a:ext cx="4572000" cy="34290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64515"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ru-RU" smtClean="0"/>
          </a:p>
        </p:txBody>
      </p:sp>
      <p:sp>
        <p:nvSpPr>
          <p:cNvPr id="64516"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2E484DF4-3B8A-4579-BFA1-3B50B5ED0D41}" type="slidenum">
              <a:rPr lang="en-US" smtClean="0"/>
              <a:pPr fontAlgn="base">
                <a:spcBef>
                  <a:spcPct val="0"/>
                </a:spcBef>
                <a:spcAft>
                  <a:spcPct val="0"/>
                </a:spcAft>
                <a:defRPr/>
              </a:pPr>
              <a:t>35</a:t>
            </a:fld>
            <a:endParaRPr lang="en-US" smtClean="0"/>
          </a:p>
        </p:txBody>
      </p:sp>
    </p:spTree>
    <p:extLst>
      <p:ext uri="{BB962C8B-B14F-4D97-AF65-F5344CB8AC3E}">
        <p14:creationId xmlns:p14="http://schemas.microsoft.com/office/powerpoint/2010/main" val="77772050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ru-RU" dirty="0" smtClean="0"/>
              <a:t>...если для каждого объекта o1 типа </a:t>
            </a:r>
            <a:r>
              <a:rPr lang="ru-RU" dirty="0" err="1" smtClean="0"/>
              <a:t>S</a:t>
            </a:r>
            <a:r>
              <a:rPr lang="ru-RU" dirty="0" smtClean="0"/>
              <a:t> существует объект o2 типа </a:t>
            </a:r>
            <a:r>
              <a:rPr lang="ru-RU" dirty="0" err="1" smtClean="0"/>
              <a:t>T</a:t>
            </a:r>
            <a:r>
              <a:rPr lang="ru-RU" dirty="0" smtClean="0"/>
              <a:t> такой, что для всех программ </a:t>
            </a:r>
            <a:r>
              <a:rPr lang="ru-RU" dirty="0" err="1" smtClean="0"/>
              <a:t>P</a:t>
            </a:r>
            <a:r>
              <a:rPr lang="ru-RU" dirty="0" smtClean="0"/>
              <a:t>, определенных в терминах </a:t>
            </a:r>
            <a:r>
              <a:rPr lang="ru-RU" dirty="0" err="1" smtClean="0"/>
              <a:t>T</a:t>
            </a:r>
            <a:r>
              <a:rPr lang="ru-RU" dirty="0" smtClean="0"/>
              <a:t>, поведение </a:t>
            </a:r>
            <a:r>
              <a:rPr lang="ru-RU" dirty="0" err="1" smtClean="0"/>
              <a:t>P</a:t>
            </a:r>
            <a:r>
              <a:rPr lang="ru-RU" dirty="0" smtClean="0"/>
              <a:t> не изменяется при замене o2 на o1, то </a:t>
            </a:r>
            <a:r>
              <a:rPr lang="ru-RU" dirty="0" err="1" smtClean="0"/>
              <a:t>S</a:t>
            </a:r>
            <a:r>
              <a:rPr lang="ru-RU" dirty="0" smtClean="0"/>
              <a:t> является подтипом (</a:t>
            </a:r>
            <a:r>
              <a:rPr lang="ru-RU" dirty="0" err="1" smtClean="0"/>
              <a:t>subtype</a:t>
            </a:r>
            <a:r>
              <a:rPr lang="ru-RU" dirty="0" smtClean="0"/>
              <a:t>) для </a:t>
            </a:r>
            <a:r>
              <a:rPr lang="ru-RU" dirty="0" err="1" smtClean="0"/>
              <a:t>T</a:t>
            </a:r>
            <a:r>
              <a:rPr lang="ru-RU" dirty="0" smtClean="0"/>
              <a:t>.</a:t>
            </a:r>
          </a:p>
          <a:p>
            <a:r>
              <a:rPr lang="ru-RU" dirty="0" smtClean="0"/>
              <a:t>Барбара Лисков</a:t>
            </a:r>
            <a:endParaRPr lang="en-US" dirty="0" smtClean="0"/>
          </a:p>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err="1" smtClean="0"/>
              <a:t>Бертран</a:t>
            </a:r>
            <a:r>
              <a:rPr lang="en-US" dirty="0" smtClean="0"/>
              <a:t> </a:t>
            </a:r>
            <a:r>
              <a:rPr lang="en-US" dirty="0" err="1" smtClean="0"/>
              <a:t>Мейер</a:t>
            </a:r>
            <a:endParaRPr lang="en-US" dirty="0" smtClean="0"/>
          </a:p>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ru-RU" dirty="0" smtClean="0"/>
              <a:t>Краткое описание: для корректной реализации отношения «ЯВЛЯЕТСЯ», наследник может ослаблять предусловие и усиливать постусловие (требовать меньше и гарантировать больше), при этом инварианты базового класса должны выполняться наследником. При нарушении этих правил подстановка экземпляров наследника в метод, принимающий базовый класс будет приводить к непредсказуемым последствиям.</a:t>
            </a:r>
            <a:endParaRPr lang="en-US" dirty="0" smtClean="0"/>
          </a:p>
          <a:p>
            <a:endParaRPr lang="en-US"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ru-RU" dirty="0" smtClean="0"/>
              <a:t>Инвариант класса — это утверждение, которое (должно быть) истинно применительно к любому объекту данного класса в любой момент времени (за исключением переходных процессов в методах объекта)</a:t>
            </a:r>
            <a:endParaRPr lang="en-US"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ru-RU" dirty="0" smtClean="0"/>
              <a:t>Понятие инварианта также используется в объектно-ориентированном программировании для обозначения непротиворечивого состояния объекта. Подразумевается, что вызов любого метода оставляет объект в состоянии инварианта.</a:t>
            </a:r>
            <a:endParaRPr lang="en-US"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ru-RU" dirty="0" smtClean="0"/>
              <a:t>Инвариант класса — это утверждение, которое (должно быть) истинно применительно к любому объекту данного класса в любой момент времени (за исключением переходных процессов в методах объекта).</a:t>
            </a:r>
            <a:endParaRPr lang="en-US" dirty="0" smtClean="0"/>
          </a:p>
          <a:p>
            <a:endParaRPr lang="ru-RU" dirty="0" smtClean="0"/>
          </a:p>
          <a:p>
            <a:endParaRPr lang="en-US" dirty="0"/>
          </a:p>
        </p:txBody>
      </p:sp>
      <p:sp>
        <p:nvSpPr>
          <p:cNvPr id="4" name="Slide Number Placeholder 3"/>
          <p:cNvSpPr>
            <a:spLocks noGrp="1"/>
          </p:cNvSpPr>
          <p:nvPr>
            <p:ph type="sldNum" sz="quarter" idx="10"/>
          </p:nvPr>
        </p:nvSpPr>
        <p:spPr/>
        <p:txBody>
          <a:bodyPr/>
          <a:lstStyle/>
          <a:p>
            <a:pPr>
              <a:defRPr/>
            </a:pPr>
            <a:fld id="{CFF11213-E783-4CE4-959C-B6AFB167A27B}" type="slidenum">
              <a:rPr lang="en-US" smtClean="0"/>
              <a:pPr>
                <a:defRPr/>
              </a:pPr>
              <a:t>38</a:t>
            </a:fld>
            <a:endParaRPr lang="en-US"/>
          </a:p>
        </p:txBody>
      </p:sp>
    </p:spTree>
    <p:extLst>
      <p:ext uri="{BB962C8B-B14F-4D97-AF65-F5344CB8AC3E}">
        <p14:creationId xmlns:p14="http://schemas.microsoft.com/office/powerpoint/2010/main" val="367299069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uk-UA" sz="1200" kern="1200" dirty="0" err="1" smtClean="0">
                <a:solidFill>
                  <a:schemeClr val="tx1"/>
                </a:solidFill>
                <a:effectLst/>
                <a:latin typeface="+mn-lt"/>
                <a:ea typeface="+mn-ea"/>
                <a:cs typeface="+mn-cs"/>
              </a:rPr>
              <a:t>Уорда</a:t>
            </a:r>
            <a:r>
              <a:rPr lang="uk-UA" sz="1200" kern="1200" dirty="0" smtClean="0">
                <a:solidFill>
                  <a:schemeClr val="tx1"/>
                </a:solidFill>
                <a:effectLst/>
                <a:latin typeface="+mn-lt"/>
                <a:ea typeface="+mn-ea"/>
                <a:cs typeface="+mn-cs"/>
              </a:rPr>
              <a:t> </a:t>
            </a:r>
            <a:r>
              <a:rPr lang="uk-UA" sz="1200" kern="1200" dirty="0" err="1" smtClean="0">
                <a:solidFill>
                  <a:schemeClr val="tx1"/>
                </a:solidFill>
                <a:effectLst/>
                <a:latin typeface="+mn-lt"/>
                <a:ea typeface="+mn-ea"/>
                <a:cs typeface="+mn-cs"/>
              </a:rPr>
              <a:t>Каннингема</a:t>
            </a:r>
            <a:r>
              <a:rPr lang="uk-UA" sz="1200" kern="1200" dirty="0" smtClean="0">
                <a:solidFill>
                  <a:schemeClr val="tx1"/>
                </a:solidFill>
                <a:effectLst/>
                <a:latin typeface="+mn-lt"/>
                <a:ea typeface="+mn-ea"/>
                <a:cs typeface="+mn-cs"/>
              </a:rPr>
              <a:t> </a:t>
            </a:r>
            <a:endParaRPr lang="uk-UA" dirty="0"/>
          </a:p>
        </p:txBody>
      </p:sp>
      <p:sp>
        <p:nvSpPr>
          <p:cNvPr id="4" name="Slide Number Placeholder 3"/>
          <p:cNvSpPr>
            <a:spLocks noGrp="1"/>
          </p:cNvSpPr>
          <p:nvPr>
            <p:ph type="sldNum" sz="quarter" idx="10"/>
          </p:nvPr>
        </p:nvSpPr>
        <p:spPr/>
        <p:txBody>
          <a:bodyPr/>
          <a:lstStyle/>
          <a:p>
            <a:pPr>
              <a:defRPr/>
            </a:pPr>
            <a:fld id="{CFF11213-E783-4CE4-959C-B6AFB167A27B}" type="slidenum">
              <a:rPr lang="en-US" smtClean="0"/>
              <a:pPr>
                <a:defRPr/>
              </a:pPr>
              <a:t>39</a:t>
            </a:fld>
            <a:endParaRPr lang="en-US"/>
          </a:p>
        </p:txBody>
      </p:sp>
    </p:spTree>
    <p:extLst>
      <p:ext uri="{BB962C8B-B14F-4D97-AF65-F5344CB8AC3E}">
        <p14:creationId xmlns:p14="http://schemas.microsoft.com/office/powerpoint/2010/main" val="206494548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ru-RU" sz="1200" kern="1200" dirty="0" smtClean="0">
                <a:solidFill>
                  <a:schemeClr val="tx1"/>
                </a:solidFill>
                <a:effectLst/>
                <a:latin typeface="+mn-lt"/>
                <a:ea typeface="+mn-ea"/>
                <a:cs typeface="+mn-cs"/>
              </a:rPr>
              <a:t>Именно </a:t>
            </a:r>
            <a:r>
              <a:rPr lang="ru-RU" sz="1200" kern="1200" dirty="0" err="1" smtClean="0">
                <a:solidFill>
                  <a:schemeClr val="tx1"/>
                </a:solidFill>
                <a:effectLst/>
                <a:latin typeface="+mn-lt"/>
                <a:ea typeface="+mn-ea"/>
                <a:cs typeface="+mn-cs"/>
              </a:rPr>
              <a:t>этои</a:t>
            </a:r>
            <a:r>
              <a:rPr lang="ru-RU" sz="1200" kern="1200" dirty="0" smtClean="0">
                <a:solidFill>
                  <a:schemeClr val="tx1"/>
                </a:solidFill>
                <a:effectLst/>
                <a:latin typeface="+mn-lt"/>
                <a:ea typeface="+mn-ea"/>
                <a:cs typeface="+mn-cs"/>
              </a:rPr>
              <a:t>̆ же логике следуют правила </a:t>
            </a:r>
            <a:r>
              <a:rPr lang="ru-RU" sz="1200" kern="1200" dirty="0" err="1" smtClean="0">
                <a:solidFill>
                  <a:schemeClr val="tx1"/>
                </a:solidFill>
                <a:effectLst/>
                <a:latin typeface="+mn-lt"/>
                <a:ea typeface="+mn-ea"/>
                <a:cs typeface="+mn-cs"/>
              </a:rPr>
              <a:t>ковариантности</a:t>
            </a:r>
            <a:r>
              <a:rPr lang="ru-RU" sz="1200" kern="1200" dirty="0" smtClean="0">
                <a:solidFill>
                  <a:schemeClr val="tx1"/>
                </a:solidFill>
                <a:effectLst/>
                <a:latin typeface="+mn-lt"/>
                <a:ea typeface="+mn-ea"/>
                <a:cs typeface="+mn-cs"/>
              </a:rPr>
              <a:t> и </a:t>
            </a:r>
            <a:r>
              <a:rPr lang="ru-RU" sz="1200" kern="1200" dirty="0" err="1" smtClean="0">
                <a:solidFill>
                  <a:schemeClr val="tx1"/>
                </a:solidFill>
                <a:effectLst/>
                <a:latin typeface="+mn-lt"/>
                <a:ea typeface="+mn-ea"/>
                <a:cs typeface="+mn-cs"/>
              </a:rPr>
              <a:t>контравариантности</a:t>
            </a:r>
            <a:r>
              <a:rPr lang="ru-RU" sz="1200" kern="1200" dirty="0" smtClean="0">
                <a:solidFill>
                  <a:schemeClr val="tx1"/>
                </a:solidFill>
                <a:effectLst/>
                <a:latin typeface="+mn-lt"/>
                <a:ea typeface="+mn-ea"/>
                <a:cs typeface="+mn-cs"/>
              </a:rPr>
              <a:t> обобщений в языке </a:t>
            </a:r>
            <a:r>
              <a:rPr lang="ru-RU" sz="1200" kern="1200" dirty="0" err="1" smtClean="0">
                <a:solidFill>
                  <a:schemeClr val="tx1"/>
                </a:solidFill>
                <a:effectLst/>
                <a:latin typeface="+mn-lt"/>
                <a:ea typeface="+mn-ea"/>
                <a:cs typeface="+mn-cs"/>
              </a:rPr>
              <a:t>C</a:t>
            </a:r>
            <a:r>
              <a:rPr lang="ru-RU" sz="1200" kern="1200" dirty="0" smtClean="0">
                <a:solidFill>
                  <a:schemeClr val="tx1"/>
                </a:solidFill>
                <a:effectLst/>
                <a:latin typeface="+mn-lt"/>
                <a:ea typeface="+mn-ea"/>
                <a:cs typeface="+mn-cs"/>
              </a:rPr>
              <a:t>#. Так, именно отсутствие изменяемости позволяет </a:t>
            </a:r>
            <a:r>
              <a:rPr lang="ru-RU" sz="1200" kern="1200" dirty="0" err="1" smtClean="0">
                <a:solidFill>
                  <a:schemeClr val="tx1"/>
                </a:solidFill>
                <a:effectLst/>
                <a:latin typeface="+mn-lt"/>
                <a:ea typeface="+mn-ea"/>
                <a:cs typeface="+mn-cs"/>
              </a:rPr>
              <a:t>тракто</a:t>
            </a:r>
            <a:r>
              <a:rPr lang="ru-RU" sz="1200" kern="1200" dirty="0" smtClean="0">
                <a:solidFill>
                  <a:schemeClr val="tx1"/>
                </a:solidFill>
                <a:effectLst/>
                <a:latin typeface="+mn-lt"/>
                <a:ea typeface="+mn-ea"/>
                <a:cs typeface="+mn-cs"/>
              </a:rPr>
              <a:t>- </a:t>
            </a:r>
            <a:r>
              <a:rPr lang="ru-RU" sz="1200" kern="1200" dirty="0" err="1" smtClean="0">
                <a:solidFill>
                  <a:schemeClr val="tx1"/>
                </a:solidFill>
                <a:effectLst/>
                <a:latin typeface="+mn-lt"/>
                <a:ea typeface="+mn-ea"/>
                <a:cs typeface="+mn-cs"/>
              </a:rPr>
              <a:t>вать</a:t>
            </a:r>
            <a:r>
              <a:rPr lang="ru-RU" sz="1200" kern="1200" dirty="0" smtClean="0">
                <a:solidFill>
                  <a:schemeClr val="tx1"/>
                </a:solidFill>
                <a:effectLst/>
                <a:latin typeface="+mn-lt"/>
                <a:ea typeface="+mn-ea"/>
                <a:cs typeface="+mn-cs"/>
              </a:rPr>
              <a:t> объект </a:t>
            </a:r>
            <a:r>
              <a:rPr lang="ru-RU" sz="1200" kern="1200" dirty="0" err="1" smtClean="0">
                <a:solidFill>
                  <a:schemeClr val="tx1"/>
                </a:solidFill>
                <a:effectLst/>
                <a:latin typeface="+mn-lt"/>
                <a:ea typeface="+mn-ea"/>
                <a:cs typeface="+mn-cs"/>
              </a:rPr>
              <a:t>IEnumerable</a:t>
            </a:r>
            <a:r>
              <a:rPr lang="ru-RU" sz="1200" kern="1200" dirty="0" smtClean="0">
                <a:solidFill>
                  <a:schemeClr val="tx1"/>
                </a:solidFill>
                <a:effectLst/>
                <a:latin typeface="+mn-lt"/>
                <a:ea typeface="+mn-ea"/>
                <a:cs typeface="+mn-cs"/>
              </a:rPr>
              <a:t>&lt;</a:t>
            </a:r>
            <a:r>
              <a:rPr lang="ru-RU" sz="1200" kern="1200" dirty="0" err="1" smtClean="0">
                <a:solidFill>
                  <a:schemeClr val="tx1"/>
                </a:solidFill>
                <a:effectLst/>
                <a:latin typeface="+mn-lt"/>
                <a:ea typeface="+mn-ea"/>
                <a:cs typeface="+mn-cs"/>
              </a:rPr>
              <a:t>string</a:t>
            </a:r>
            <a:r>
              <a:rPr lang="ru-RU" sz="1200" kern="1200" dirty="0" smtClean="0">
                <a:solidFill>
                  <a:schemeClr val="tx1"/>
                </a:solidFill>
                <a:effectLst/>
                <a:latin typeface="+mn-lt"/>
                <a:ea typeface="+mn-ea"/>
                <a:cs typeface="+mn-cs"/>
              </a:rPr>
              <a:t>&gt; как </a:t>
            </a:r>
            <a:r>
              <a:rPr lang="ru-RU" sz="1200" kern="1200" dirty="0" err="1" smtClean="0">
                <a:solidFill>
                  <a:schemeClr val="tx1"/>
                </a:solidFill>
                <a:effectLst/>
                <a:latin typeface="+mn-lt"/>
                <a:ea typeface="+mn-ea"/>
                <a:cs typeface="+mn-cs"/>
              </a:rPr>
              <a:t>IEnumerable</a:t>
            </a:r>
            <a:r>
              <a:rPr lang="ru-RU" sz="1200" kern="1200" dirty="0" smtClean="0">
                <a:solidFill>
                  <a:schemeClr val="tx1"/>
                </a:solidFill>
                <a:effectLst/>
                <a:latin typeface="+mn-lt"/>
                <a:ea typeface="+mn-ea"/>
                <a:cs typeface="+mn-cs"/>
              </a:rPr>
              <a:t>&lt;</a:t>
            </a:r>
            <a:r>
              <a:rPr lang="ru-RU" sz="1200" kern="1200" dirty="0" err="1" smtClean="0">
                <a:solidFill>
                  <a:schemeClr val="tx1"/>
                </a:solidFill>
                <a:effectLst/>
                <a:latin typeface="+mn-lt"/>
                <a:ea typeface="+mn-ea"/>
                <a:cs typeface="+mn-cs"/>
              </a:rPr>
              <a:t>object</a:t>
            </a:r>
            <a:r>
              <a:rPr lang="ru-RU" sz="1200" kern="1200" dirty="0" smtClean="0">
                <a:solidFill>
                  <a:schemeClr val="tx1"/>
                </a:solidFill>
                <a:effectLst/>
                <a:latin typeface="+mn-lt"/>
                <a:ea typeface="+mn-ea"/>
                <a:cs typeface="+mn-cs"/>
              </a:rPr>
              <a:t>&gt;. Поскольку мы можем лишь извлечь элемент из последовательности и не можем поместить его обрат- но, то такое преобразование является </a:t>
            </a:r>
            <a:r>
              <a:rPr lang="ru-RU" sz="1200" kern="1200" dirty="0" err="1" smtClean="0">
                <a:solidFill>
                  <a:schemeClr val="tx1"/>
                </a:solidFill>
                <a:effectLst/>
                <a:latin typeface="+mn-lt"/>
                <a:ea typeface="+mn-ea"/>
                <a:cs typeface="+mn-cs"/>
              </a:rPr>
              <a:t>типобезопасным</a:t>
            </a:r>
            <a:r>
              <a:rPr lang="ru-RU" sz="1200" kern="1200" dirty="0" smtClean="0">
                <a:solidFill>
                  <a:schemeClr val="tx1"/>
                </a:solidFill>
                <a:effectLst/>
                <a:latin typeface="+mn-lt"/>
                <a:ea typeface="+mn-ea"/>
                <a:cs typeface="+mn-cs"/>
              </a:rPr>
              <a:t>. </a:t>
            </a:r>
            <a:endParaRPr lang="ru-RU" dirty="0" smtClean="0"/>
          </a:p>
          <a:p>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a:defRPr/>
            </a:pPr>
            <a:fld id="{CFF11213-E783-4CE4-959C-B6AFB167A27B}" type="slidenum">
              <a:rPr lang="en-US" smtClean="0"/>
              <a:pPr>
                <a:defRPr/>
              </a:pPr>
              <a:t>40</a:t>
            </a:fld>
            <a:endParaRPr lang="en-US"/>
          </a:p>
        </p:txBody>
      </p:sp>
    </p:spTree>
    <p:extLst>
      <p:ext uri="{BB962C8B-B14F-4D97-AF65-F5344CB8AC3E}">
        <p14:creationId xmlns:p14="http://schemas.microsoft.com/office/powerpoint/2010/main" val="9720581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Image Placeholder 1"/>
          <p:cNvSpPr>
            <a:spLocks noGrp="1" noRot="1" noChangeAspect="1" noTextEdit="1"/>
          </p:cNvSpPr>
          <p:nvPr>
            <p:ph type="sldImg"/>
          </p:nvPr>
        </p:nvSpPr>
        <p:spPr bwMode="auto">
          <a:xfrm>
            <a:off x="1143000" y="685800"/>
            <a:ext cx="4572000" cy="34290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48131"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ru-RU" dirty="0" err="1" smtClean="0"/>
              <a:t>Рефакторинг</a:t>
            </a:r>
            <a:r>
              <a:rPr lang="ru-RU" dirty="0" smtClean="0"/>
              <a:t> </a:t>
            </a:r>
            <a:r>
              <a:rPr lang="ru-RU" dirty="0" err="1" smtClean="0"/>
              <a:t>Фаулера</a:t>
            </a:r>
            <a:endParaRPr lang="ru-RU" dirty="0" smtClean="0"/>
          </a:p>
        </p:txBody>
      </p:sp>
      <p:sp>
        <p:nvSpPr>
          <p:cNvPr id="48132"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5D1C0B1F-C6F4-4C5B-99A1-9AA5198EA433}" type="slidenum">
              <a:rPr lang="en-US" smtClean="0"/>
              <a:pPr fontAlgn="base">
                <a:spcBef>
                  <a:spcPct val="0"/>
                </a:spcBef>
                <a:spcAft>
                  <a:spcPct val="0"/>
                </a:spcAft>
                <a:defRPr/>
              </a:pPr>
              <a:t>8</a:t>
            </a:fld>
            <a:endParaRPr lang="en-US" smtClean="0"/>
          </a:p>
        </p:txBody>
      </p:sp>
    </p:spTree>
    <p:extLst>
      <p:ext uri="{BB962C8B-B14F-4D97-AF65-F5344CB8AC3E}">
        <p14:creationId xmlns:p14="http://schemas.microsoft.com/office/powerpoint/2010/main" val="47461399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sz="1200" dirty="0" smtClean="0">
                <a:latin typeface="+mn-lt"/>
                <a:cs typeface="Calibri"/>
              </a:rPr>
              <a:t>Контракт прямоугольника (инвариант): ширина и высота положительны.</a:t>
            </a:r>
          </a:p>
          <a:p>
            <a:r>
              <a:rPr lang="ru-RU" sz="1200" dirty="0" smtClean="0">
                <a:latin typeface="+mn-lt"/>
                <a:cs typeface="Calibri"/>
              </a:rPr>
              <a:t>Контракт квадрата (инвариант): ширина и высота положительны; ширина и высота равны.</a:t>
            </a:r>
            <a:endParaRPr lang="en-US" sz="1200" dirty="0" smtClean="0">
              <a:latin typeface="+mn-lt"/>
              <a:cs typeface="Calibri"/>
            </a:endParaRPr>
          </a:p>
          <a:p>
            <a:endParaRPr lang="en-US" dirty="0"/>
          </a:p>
        </p:txBody>
      </p:sp>
      <p:sp>
        <p:nvSpPr>
          <p:cNvPr id="4" name="Slide Number Placeholder 3"/>
          <p:cNvSpPr>
            <a:spLocks noGrp="1"/>
          </p:cNvSpPr>
          <p:nvPr>
            <p:ph type="sldNum" sz="quarter" idx="10"/>
          </p:nvPr>
        </p:nvSpPr>
        <p:spPr/>
        <p:txBody>
          <a:bodyPr/>
          <a:lstStyle/>
          <a:p>
            <a:pPr>
              <a:defRPr/>
            </a:pPr>
            <a:fld id="{CFF11213-E783-4CE4-959C-B6AFB167A27B}" type="slidenum">
              <a:rPr lang="en-US" smtClean="0"/>
              <a:pPr>
                <a:defRPr/>
              </a:pPr>
              <a:t>41</a:t>
            </a:fld>
            <a:endParaRPr lang="en-US"/>
          </a:p>
        </p:txBody>
      </p:sp>
    </p:spTree>
    <p:extLst>
      <p:ext uri="{BB962C8B-B14F-4D97-AF65-F5344CB8AC3E}">
        <p14:creationId xmlns:p14="http://schemas.microsoft.com/office/powerpoint/2010/main" val="310280372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sz="1200" b="1" i="0" kern="1200" dirty="0" smtClean="0">
                <a:solidFill>
                  <a:schemeClr val="tx1"/>
                </a:solidFill>
                <a:effectLst/>
                <a:latin typeface="+mn-lt"/>
                <a:ea typeface="+mn-ea"/>
                <a:cs typeface="+mn-cs"/>
              </a:rPr>
              <a:t>Краткое описание</a:t>
            </a:r>
            <a:r>
              <a:rPr lang="ru-RU" sz="1200" b="0" i="0" kern="1200" dirty="0" smtClean="0">
                <a:solidFill>
                  <a:schemeClr val="tx1"/>
                </a:solidFill>
                <a:effectLst/>
                <a:latin typeface="+mn-lt"/>
                <a:ea typeface="+mn-ea"/>
                <a:cs typeface="+mn-cs"/>
              </a:rPr>
              <a:t>: для корректной реализации отношения «ЯВЛЯЕТСЯ», наследник может ослаблять предусловие </a:t>
            </a:r>
            <a:endParaRPr lang="en-US" sz="1200" b="0" i="0" kern="1200" dirty="0" smtClean="0">
              <a:solidFill>
                <a:schemeClr val="tx1"/>
              </a:solidFill>
              <a:effectLst/>
              <a:latin typeface="+mn-lt"/>
              <a:ea typeface="+mn-ea"/>
              <a:cs typeface="+mn-cs"/>
            </a:endParaRPr>
          </a:p>
          <a:p>
            <a:r>
              <a:rPr lang="ru-RU" sz="1200" b="0" i="0" kern="1200" dirty="0" smtClean="0">
                <a:solidFill>
                  <a:schemeClr val="tx1"/>
                </a:solidFill>
                <a:effectLst/>
                <a:latin typeface="+mn-lt"/>
                <a:ea typeface="+mn-ea"/>
                <a:cs typeface="+mn-cs"/>
              </a:rPr>
              <a:t>и усиливать постусловие (требовать меньше и гарантировать больше), при этом инварианты базового класса должны </a:t>
            </a:r>
            <a:endParaRPr lang="en-US" sz="1200" b="0" i="0" kern="1200" dirty="0" smtClean="0">
              <a:solidFill>
                <a:schemeClr val="tx1"/>
              </a:solidFill>
              <a:effectLst/>
              <a:latin typeface="+mn-lt"/>
              <a:ea typeface="+mn-ea"/>
              <a:cs typeface="+mn-cs"/>
            </a:endParaRPr>
          </a:p>
          <a:p>
            <a:r>
              <a:rPr lang="ru-RU" sz="1200" b="0" i="0" kern="1200" dirty="0" smtClean="0">
                <a:solidFill>
                  <a:schemeClr val="tx1"/>
                </a:solidFill>
                <a:effectLst/>
                <a:latin typeface="+mn-lt"/>
                <a:ea typeface="+mn-ea"/>
                <a:cs typeface="+mn-cs"/>
              </a:rPr>
              <a:t>выполняться наследником. При нарушении этих правил подстановка экземпляров наследника в метод, принимающий </a:t>
            </a:r>
            <a:endParaRPr lang="en-US" sz="1200" b="0" i="0" kern="1200" dirty="0" smtClean="0">
              <a:solidFill>
                <a:schemeClr val="tx1"/>
              </a:solidFill>
              <a:effectLst/>
              <a:latin typeface="+mn-lt"/>
              <a:ea typeface="+mn-ea"/>
              <a:cs typeface="+mn-cs"/>
            </a:endParaRPr>
          </a:p>
          <a:p>
            <a:r>
              <a:rPr lang="ru-RU" sz="1200" b="0" i="0" kern="1200" dirty="0" smtClean="0">
                <a:solidFill>
                  <a:schemeClr val="tx1"/>
                </a:solidFill>
                <a:effectLst/>
                <a:latin typeface="+mn-lt"/>
                <a:ea typeface="+mn-ea"/>
                <a:cs typeface="+mn-cs"/>
              </a:rPr>
              <a:t>базовый класс будет приводить к непредсказуемым последствиям.</a:t>
            </a:r>
            <a:endParaRPr lang="en-US" dirty="0"/>
          </a:p>
        </p:txBody>
      </p:sp>
      <p:sp>
        <p:nvSpPr>
          <p:cNvPr id="4" name="Slide Number Placeholder 3"/>
          <p:cNvSpPr>
            <a:spLocks noGrp="1"/>
          </p:cNvSpPr>
          <p:nvPr>
            <p:ph type="sldNum" sz="quarter" idx="10"/>
          </p:nvPr>
        </p:nvSpPr>
        <p:spPr/>
        <p:txBody>
          <a:bodyPr/>
          <a:lstStyle/>
          <a:p>
            <a:pPr>
              <a:defRPr/>
            </a:pPr>
            <a:fld id="{CFF11213-E783-4CE4-959C-B6AFB167A27B}" type="slidenum">
              <a:rPr lang="en-US" smtClean="0"/>
              <a:pPr>
                <a:defRPr/>
              </a:pPr>
              <a:t>43</a:t>
            </a:fld>
            <a:endParaRPr lang="en-US"/>
          </a:p>
        </p:txBody>
      </p:sp>
    </p:spTree>
    <p:extLst>
      <p:ext uri="{BB962C8B-B14F-4D97-AF65-F5344CB8AC3E}">
        <p14:creationId xmlns:p14="http://schemas.microsoft.com/office/powerpoint/2010/main" val="93737016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ru-RU" sz="1200" u="sng" kern="1200" dirty="0" smtClean="0">
                <a:solidFill>
                  <a:schemeClr val="accent2"/>
                </a:solidFill>
                <a:effectLst/>
                <a:latin typeface="+mn-lt"/>
                <a:ea typeface="+mn-ea"/>
                <a:cs typeface="+mn-cs"/>
              </a:rPr>
              <a:t>Необходимым условием повторного применения кода является простота его использования</a:t>
            </a:r>
            <a:r>
              <a:rPr lang="ru-RU" sz="1200" kern="1200" dirty="0" smtClean="0">
                <a:solidFill>
                  <a:schemeClr val="tx1"/>
                </a:solidFill>
                <a:effectLst/>
                <a:latin typeface="+mn-lt"/>
                <a:ea typeface="+mn-ea"/>
                <a:cs typeface="+mn-cs"/>
              </a:rPr>
              <a:t>. Разработчик никогда не будет использовать </a:t>
            </a:r>
            <a:r>
              <a:rPr lang="ru-RU" sz="1200" kern="1200" dirty="0" err="1" smtClean="0">
                <a:solidFill>
                  <a:schemeClr val="tx1"/>
                </a:solidFill>
                <a:effectLst/>
                <a:latin typeface="+mn-lt"/>
                <a:ea typeface="+mn-ea"/>
                <a:cs typeface="+mn-cs"/>
              </a:rPr>
              <a:t>чужои</a:t>
            </a:r>
            <a:r>
              <a:rPr lang="ru-RU" sz="1200" kern="1200" dirty="0" smtClean="0">
                <a:solidFill>
                  <a:schemeClr val="tx1"/>
                </a:solidFill>
                <a:effectLst/>
                <a:latin typeface="+mn-lt"/>
                <a:ea typeface="+mn-ea"/>
                <a:cs typeface="+mn-cs"/>
              </a:rPr>
              <a:t>̆ код, если ему проще реализовать эту возможность самостоятельно, чем искать чье-то решение и разбираться в нем. С </a:t>
            </a:r>
            <a:r>
              <a:rPr lang="ru-RU" sz="1200" kern="1200" dirty="0" err="1" smtClean="0">
                <a:solidFill>
                  <a:schemeClr val="tx1"/>
                </a:solidFill>
                <a:effectLst/>
                <a:latin typeface="+mn-lt"/>
                <a:ea typeface="+mn-ea"/>
                <a:cs typeface="+mn-cs"/>
              </a:rPr>
              <a:t>однои</a:t>
            </a:r>
            <a:r>
              <a:rPr lang="ru-RU" sz="1200" kern="1200" dirty="0" smtClean="0">
                <a:solidFill>
                  <a:schemeClr val="tx1"/>
                </a:solidFill>
                <a:effectLst/>
                <a:latin typeface="+mn-lt"/>
                <a:ea typeface="+mn-ea"/>
                <a:cs typeface="+mn-cs"/>
              </a:rPr>
              <a:t>̆ стороны, программисты ленивы и не склонны делать больше, чем того требует задача, но с </a:t>
            </a:r>
            <a:r>
              <a:rPr lang="ru-RU" sz="1200" kern="1200" dirty="0" err="1" smtClean="0">
                <a:solidFill>
                  <a:schemeClr val="tx1"/>
                </a:solidFill>
                <a:effectLst/>
                <a:latin typeface="+mn-lt"/>
                <a:ea typeface="+mn-ea"/>
                <a:cs typeface="+mn-cs"/>
              </a:rPr>
              <a:t>другои</a:t>
            </a:r>
            <a:r>
              <a:rPr lang="ru-RU" sz="1200" kern="1200" dirty="0" smtClean="0">
                <a:solidFill>
                  <a:schemeClr val="tx1"/>
                </a:solidFill>
                <a:effectLst/>
                <a:latin typeface="+mn-lt"/>
                <a:ea typeface="+mn-ea"/>
                <a:cs typeface="+mn-cs"/>
              </a:rPr>
              <a:t>̆ — они достаточно горды и упрямы для того, чтобы считать любое чужое решение по определению менее удачным, чем собственное. </a:t>
            </a:r>
          </a:p>
          <a:p>
            <a:r>
              <a:rPr lang="ru-RU" sz="1200" kern="1200" dirty="0" smtClean="0">
                <a:solidFill>
                  <a:schemeClr val="tx1"/>
                </a:solidFill>
                <a:effectLst/>
                <a:latin typeface="+mn-lt"/>
                <a:ea typeface="+mn-ea"/>
                <a:cs typeface="+mn-cs"/>
              </a:rPr>
              <a:t>Синдром «я бы сделал это не так» является главным камнем преткновения во время рецензирования кода. Этот же синдром останавливает многих разработчиков от использования чужого кода. На своем горьком опыте разработчики уяснили, что разработка повторно используемого кода — дело сложное. Поэтому они нечасто применяют </a:t>
            </a:r>
            <a:r>
              <a:rPr lang="ru-RU" sz="1200" kern="1200" dirty="0" err="1" smtClean="0">
                <a:solidFill>
                  <a:schemeClr val="tx1"/>
                </a:solidFill>
                <a:effectLst/>
                <a:latin typeface="+mn-lt"/>
                <a:ea typeface="+mn-ea"/>
                <a:cs typeface="+mn-cs"/>
              </a:rPr>
              <a:t>чужои</a:t>
            </a:r>
            <a:r>
              <a:rPr lang="ru-RU" sz="1200" kern="1200" dirty="0" smtClean="0">
                <a:solidFill>
                  <a:schemeClr val="tx1"/>
                </a:solidFill>
                <a:effectLst/>
                <a:latin typeface="+mn-lt"/>
                <a:ea typeface="+mn-ea"/>
                <a:cs typeface="+mn-cs"/>
              </a:rPr>
              <a:t>̆ код, но активно продвигают повторное использование </a:t>
            </a:r>
            <a:r>
              <a:rPr lang="ru-RU" sz="1200" kern="1200" dirty="0" err="1" smtClean="0">
                <a:solidFill>
                  <a:schemeClr val="tx1"/>
                </a:solidFill>
                <a:effectLst/>
                <a:latin typeface="+mn-lt"/>
                <a:ea typeface="+mn-ea"/>
                <a:cs typeface="+mn-cs"/>
              </a:rPr>
              <a:t>собствен</a:t>
            </a:r>
            <a:r>
              <a:rPr lang="ru-RU" sz="1200" kern="1200" dirty="0" smtClean="0">
                <a:solidFill>
                  <a:schemeClr val="tx1"/>
                </a:solidFill>
                <a:effectLst/>
                <a:latin typeface="+mn-lt"/>
                <a:ea typeface="+mn-ea"/>
                <a:cs typeface="+mn-cs"/>
              </a:rPr>
              <a:t>- </a:t>
            </a:r>
            <a:endParaRPr lang="ru-RU" dirty="0" smtClean="0"/>
          </a:p>
          <a:p>
            <a:r>
              <a:rPr lang="ru-RU" sz="1200" kern="1200" dirty="0" err="1" smtClean="0">
                <a:solidFill>
                  <a:schemeClr val="tx1"/>
                </a:solidFill>
                <a:effectLst/>
                <a:latin typeface="+mn-lt"/>
                <a:ea typeface="+mn-ea"/>
                <a:cs typeface="+mn-cs"/>
              </a:rPr>
              <a:t>ного</a:t>
            </a:r>
            <a:r>
              <a:rPr lang="ru-RU" sz="1200" kern="1200" dirty="0" smtClean="0">
                <a:solidFill>
                  <a:schemeClr val="tx1"/>
                </a:solidFill>
                <a:effectLst/>
                <a:latin typeface="+mn-lt"/>
                <a:ea typeface="+mn-ea"/>
                <a:cs typeface="+mn-cs"/>
              </a:rPr>
              <a:t>. </a:t>
            </a:r>
            <a:endParaRPr lang="ru-RU"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ru-RU" sz="1200" kern="1200" dirty="0" err="1" smtClean="0">
                <a:solidFill>
                  <a:schemeClr val="tx1"/>
                </a:solidFill>
                <a:effectLst/>
                <a:latin typeface="+mn-lt"/>
                <a:ea typeface="+mn-ea"/>
                <a:cs typeface="+mn-cs"/>
              </a:rPr>
              <a:t>Однои</a:t>
            </a:r>
            <a:r>
              <a:rPr lang="ru-RU" sz="1200" kern="1200" dirty="0" smtClean="0">
                <a:solidFill>
                  <a:schemeClr val="tx1"/>
                </a:solidFill>
                <a:effectLst/>
                <a:latin typeface="+mn-lt"/>
                <a:ea typeface="+mn-ea"/>
                <a:cs typeface="+mn-cs"/>
              </a:rPr>
              <a:t>̆ из причин скептического отношения к повторно используемому коду является сложность проектирования библиотек, простых и удобных в </a:t>
            </a:r>
            <a:r>
              <a:rPr lang="ru-RU" sz="1200" kern="1200" dirty="0" err="1" smtClean="0">
                <a:solidFill>
                  <a:schemeClr val="tx1"/>
                </a:solidFill>
                <a:effectLst/>
                <a:latin typeface="+mn-lt"/>
                <a:ea typeface="+mn-ea"/>
                <a:cs typeface="+mn-cs"/>
              </a:rPr>
              <a:t>примене</a:t>
            </a:r>
            <a:r>
              <a:rPr lang="ru-RU" sz="1200" kern="1200" dirty="0" smtClean="0">
                <a:solidFill>
                  <a:schemeClr val="tx1"/>
                </a:solidFill>
                <a:effectLst/>
                <a:latin typeface="+mn-lt"/>
                <a:ea typeface="+mn-ea"/>
                <a:cs typeface="+mn-cs"/>
              </a:rPr>
              <a:t>- </a:t>
            </a:r>
            <a:r>
              <a:rPr lang="ru-RU" sz="1200" kern="1200" dirty="0" err="1" smtClean="0">
                <a:solidFill>
                  <a:schemeClr val="tx1"/>
                </a:solidFill>
                <a:effectLst/>
                <a:latin typeface="+mn-lt"/>
                <a:ea typeface="+mn-ea"/>
                <a:cs typeface="+mn-cs"/>
              </a:rPr>
              <a:t>нии</a:t>
            </a:r>
            <a:r>
              <a:rPr lang="ru-RU" sz="1200" kern="1200" dirty="0" smtClean="0">
                <a:solidFill>
                  <a:schemeClr val="tx1"/>
                </a:solidFill>
                <a:effectLst/>
                <a:latin typeface="+mn-lt"/>
                <a:ea typeface="+mn-ea"/>
                <a:cs typeface="+mn-cs"/>
              </a:rPr>
              <a:t>. С </a:t>
            </a:r>
            <a:r>
              <a:rPr lang="ru-RU" sz="1200" kern="1200" dirty="0" err="1" smtClean="0">
                <a:solidFill>
                  <a:schemeClr val="tx1"/>
                </a:solidFill>
                <a:effectLst/>
                <a:latin typeface="+mn-lt"/>
                <a:ea typeface="+mn-ea"/>
                <a:cs typeface="+mn-cs"/>
              </a:rPr>
              <a:t>однои</a:t>
            </a:r>
            <a:r>
              <a:rPr lang="ru-RU" sz="1200" kern="1200" dirty="0" smtClean="0">
                <a:solidFill>
                  <a:schemeClr val="tx1"/>
                </a:solidFill>
                <a:effectLst/>
                <a:latin typeface="+mn-lt"/>
                <a:ea typeface="+mn-ea"/>
                <a:cs typeface="+mn-cs"/>
              </a:rPr>
              <a:t>̆ стороны, библиотека должна решать базовые вещи простым и ин- </a:t>
            </a:r>
            <a:r>
              <a:rPr lang="ru-RU" sz="1200" kern="1200" dirty="0" err="1" smtClean="0">
                <a:solidFill>
                  <a:schemeClr val="tx1"/>
                </a:solidFill>
                <a:effectLst/>
                <a:latin typeface="+mn-lt"/>
                <a:ea typeface="+mn-ea"/>
                <a:cs typeface="+mn-cs"/>
              </a:rPr>
              <a:t>туитивно</a:t>
            </a:r>
            <a:r>
              <a:rPr lang="ru-RU" sz="1200" kern="1200" dirty="0" smtClean="0">
                <a:solidFill>
                  <a:schemeClr val="tx1"/>
                </a:solidFill>
                <a:effectLst/>
                <a:latin typeface="+mn-lt"/>
                <a:ea typeface="+mn-ea"/>
                <a:cs typeface="+mn-cs"/>
              </a:rPr>
              <a:t> понятным способом, с </a:t>
            </a:r>
            <a:r>
              <a:rPr lang="ru-RU" sz="1200" kern="1200" dirty="0" err="1" smtClean="0">
                <a:solidFill>
                  <a:schemeClr val="tx1"/>
                </a:solidFill>
                <a:effectLst/>
                <a:latin typeface="+mn-lt"/>
                <a:ea typeface="+mn-ea"/>
                <a:cs typeface="+mn-cs"/>
              </a:rPr>
              <a:t>другои</a:t>
            </a:r>
            <a:r>
              <a:rPr lang="ru-RU" sz="1200" kern="1200" dirty="0" smtClean="0">
                <a:solidFill>
                  <a:schemeClr val="tx1"/>
                </a:solidFill>
                <a:effectLst/>
                <a:latin typeface="+mn-lt"/>
                <a:ea typeface="+mn-ea"/>
                <a:cs typeface="+mn-cs"/>
              </a:rPr>
              <a:t>̆ — она должна делать возможными и более сложные сценарии. </a:t>
            </a:r>
            <a:r>
              <a:rPr lang="ru-RU" sz="1200" u="sng" kern="1200" dirty="0" smtClean="0">
                <a:solidFill>
                  <a:schemeClr val="tx1"/>
                </a:solidFill>
                <a:effectLst/>
                <a:latin typeface="+mn-lt"/>
                <a:ea typeface="+mn-ea"/>
                <a:cs typeface="+mn-cs"/>
              </a:rPr>
              <a:t>Добиться простоты использования кода можно за счет проектирования чистых </a:t>
            </a:r>
            <a:r>
              <a:rPr lang="ru-RU" sz="1200" u="sng" kern="1200" dirty="0" err="1" smtClean="0">
                <a:solidFill>
                  <a:schemeClr val="tx1"/>
                </a:solidFill>
                <a:effectLst/>
                <a:latin typeface="+mn-lt"/>
                <a:ea typeface="+mn-ea"/>
                <a:cs typeface="+mn-cs"/>
              </a:rPr>
              <a:t>интерфейсов</a:t>
            </a:r>
            <a:r>
              <a:rPr lang="ru-RU" sz="1200" u="sng" kern="1200" dirty="0" smtClean="0">
                <a:solidFill>
                  <a:schemeClr val="tx1"/>
                </a:solidFill>
                <a:effectLst/>
                <a:latin typeface="+mn-lt"/>
                <a:ea typeface="+mn-ea"/>
                <a:cs typeface="+mn-cs"/>
              </a:rPr>
              <a:t> — </a:t>
            </a:r>
            <a:r>
              <a:rPr lang="ru-RU" sz="1200" u="sng" kern="1200" dirty="0" err="1" smtClean="0">
                <a:solidFill>
                  <a:schemeClr val="tx1"/>
                </a:solidFill>
                <a:effectLst/>
                <a:latin typeface="+mn-lt"/>
                <a:ea typeface="+mn-ea"/>
                <a:cs typeface="+mn-cs"/>
              </a:rPr>
              <a:t>интерфейсов</a:t>
            </a:r>
            <a:r>
              <a:rPr lang="ru-RU" sz="1200" u="sng" kern="1200" dirty="0" smtClean="0">
                <a:solidFill>
                  <a:schemeClr val="tx1"/>
                </a:solidFill>
                <a:effectLst/>
                <a:latin typeface="+mn-lt"/>
                <a:ea typeface="+mn-ea"/>
                <a:cs typeface="+mn-cs"/>
              </a:rPr>
              <a:t>, предоставляющие </a:t>
            </a:r>
            <a:r>
              <a:rPr lang="ru-RU" sz="1200" u="sng" kern="1200" dirty="0" err="1" smtClean="0">
                <a:solidFill>
                  <a:schemeClr val="tx1"/>
                </a:solidFill>
                <a:effectLst/>
                <a:latin typeface="+mn-lt"/>
                <a:ea typeface="+mn-ea"/>
                <a:cs typeface="+mn-cs"/>
              </a:rPr>
              <a:t>цельныи</a:t>
            </a:r>
            <a:r>
              <a:rPr lang="ru-RU" sz="1200" u="sng" kern="1200" dirty="0" smtClean="0">
                <a:solidFill>
                  <a:schemeClr val="tx1"/>
                </a:solidFill>
                <a:effectLst/>
                <a:latin typeface="+mn-lt"/>
                <a:ea typeface="+mn-ea"/>
                <a:cs typeface="+mn-cs"/>
              </a:rPr>
              <a:t>̆ набор операций, которого будет необходимо и достаточно </a:t>
            </a:r>
            <a:r>
              <a:rPr lang="ru-RU" sz="1200" u="sng" kern="1200" dirty="0" err="1" smtClean="0">
                <a:solidFill>
                  <a:schemeClr val="tx1"/>
                </a:solidFill>
                <a:effectLst/>
                <a:latin typeface="+mn-lt"/>
                <a:ea typeface="+mn-ea"/>
                <a:cs typeface="+mn-cs"/>
              </a:rPr>
              <a:t>большинст</a:t>
            </a:r>
            <a:r>
              <a:rPr lang="ru-RU" sz="1200" u="sng" kern="1200" dirty="0" smtClean="0">
                <a:solidFill>
                  <a:schemeClr val="tx1"/>
                </a:solidFill>
                <a:effectLst/>
                <a:latin typeface="+mn-lt"/>
                <a:ea typeface="+mn-ea"/>
                <a:cs typeface="+mn-cs"/>
              </a:rPr>
              <a:t>- </a:t>
            </a:r>
            <a:r>
              <a:rPr lang="ru-RU" sz="1200" u="sng" kern="1200" dirty="0" err="1" smtClean="0">
                <a:solidFill>
                  <a:schemeClr val="tx1"/>
                </a:solidFill>
                <a:effectLst/>
                <a:latin typeface="+mn-lt"/>
                <a:ea typeface="+mn-ea"/>
                <a:cs typeface="+mn-cs"/>
              </a:rPr>
              <a:t>ву</a:t>
            </a:r>
            <a:r>
              <a:rPr lang="ru-RU" sz="1200" u="sng" kern="1200" dirty="0" smtClean="0">
                <a:solidFill>
                  <a:schemeClr val="tx1"/>
                </a:solidFill>
                <a:effectLst/>
                <a:latin typeface="+mn-lt"/>
                <a:ea typeface="+mn-ea"/>
                <a:cs typeface="+mn-cs"/>
              </a:rPr>
              <a:t> клиентов. </a:t>
            </a:r>
            <a:endParaRPr lang="ru-RU" u="sng" dirty="0" smtClean="0"/>
          </a:p>
          <a:p>
            <a:pPr marL="0" marR="0" indent="0" algn="l" defTabSz="914400" rtl="0" eaLnBrk="0" fontAlgn="base" latinLnBrk="0" hangingPunct="0">
              <a:lnSpc>
                <a:spcPct val="100000"/>
              </a:lnSpc>
              <a:spcBef>
                <a:spcPct val="30000"/>
              </a:spcBef>
              <a:spcAft>
                <a:spcPct val="0"/>
              </a:spcAft>
              <a:buClrTx/>
              <a:buSzTx/>
              <a:buFontTx/>
              <a:buNone/>
              <a:tabLst/>
              <a:defRPr/>
            </a:pPr>
            <a:endParaRPr lang="ru-RU" dirty="0" smtClean="0"/>
          </a:p>
          <a:p>
            <a:pPr marL="0" marR="0" indent="0" algn="l" defTabSz="914400" rtl="0" eaLnBrk="0" fontAlgn="base" latinLnBrk="0" hangingPunct="0">
              <a:lnSpc>
                <a:spcPct val="100000"/>
              </a:lnSpc>
              <a:spcBef>
                <a:spcPct val="30000"/>
              </a:spcBef>
              <a:spcAft>
                <a:spcPct val="0"/>
              </a:spcAft>
              <a:buClrTx/>
              <a:buSzTx/>
              <a:buFontTx/>
              <a:buNone/>
              <a:tabLst/>
              <a:defRPr/>
            </a:pPr>
            <a:endParaRPr lang="ru-RU" dirty="0" smtClean="0"/>
          </a:p>
          <a:p>
            <a:endParaRPr lang="en-US" dirty="0"/>
          </a:p>
        </p:txBody>
      </p:sp>
      <p:sp>
        <p:nvSpPr>
          <p:cNvPr id="4" name="Slide Number Placeholder 3"/>
          <p:cNvSpPr>
            <a:spLocks noGrp="1"/>
          </p:cNvSpPr>
          <p:nvPr>
            <p:ph type="sldNum" sz="quarter" idx="10"/>
          </p:nvPr>
        </p:nvSpPr>
        <p:spPr/>
        <p:txBody>
          <a:bodyPr/>
          <a:lstStyle/>
          <a:p>
            <a:pPr>
              <a:defRPr/>
            </a:pPr>
            <a:fld id="{CFF11213-E783-4CE4-959C-B6AFB167A27B}" type="slidenum">
              <a:rPr lang="en-US" smtClean="0"/>
              <a:pPr>
                <a:defRPr/>
              </a:pPr>
              <a:t>45</a:t>
            </a:fld>
            <a:endParaRPr lang="en-US"/>
          </a:p>
        </p:txBody>
      </p:sp>
    </p:spTree>
    <p:extLst>
      <p:ext uri="{BB962C8B-B14F-4D97-AF65-F5344CB8AC3E}">
        <p14:creationId xmlns:p14="http://schemas.microsoft.com/office/powerpoint/2010/main" val="137322634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normAutofit lnSpcReduction="10000"/>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effectLst/>
                <a:latin typeface="+mn-lt"/>
                <a:ea typeface="+mn-ea"/>
                <a:cs typeface="+mn-cs"/>
              </a:rPr>
              <a:t>Low</a:t>
            </a:r>
            <a:r>
              <a:rPr lang="en-US" sz="1200" kern="1200" baseline="0" dirty="0" smtClean="0">
                <a:solidFill>
                  <a:schemeClr val="tx1"/>
                </a:solidFill>
                <a:effectLst/>
                <a:latin typeface="+mn-lt"/>
                <a:ea typeface="+mn-ea"/>
                <a:cs typeface="+mn-cs"/>
              </a:rPr>
              <a:t> coupling</a:t>
            </a:r>
            <a:endParaRPr lang="ru-RU" sz="1200" kern="1200" dirty="0" smtClean="0">
              <a:solidFill>
                <a:schemeClr val="tx1"/>
              </a:solidFill>
              <a:effectLst/>
              <a:latin typeface="+mn-lt"/>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ru-RU" sz="1200" kern="1200" dirty="0" smtClean="0">
                <a:solidFill>
                  <a:schemeClr val="tx1"/>
                </a:solidFill>
                <a:effectLst/>
                <a:latin typeface="+mn-lt"/>
                <a:ea typeface="+mn-ea"/>
                <a:cs typeface="+mn-cs"/>
              </a:rPr>
              <a:t>Необходимым условием повторного применения кода является простота его использования. На своем горьком опыте разработчики уяснили, что разработка повторно используемого кода — дело сложное. </a:t>
            </a:r>
            <a:endParaRPr lang="ru-RU" dirty="0" smtClean="0"/>
          </a:p>
          <a:p>
            <a:r>
              <a:rPr lang="ru-RU" sz="1200" kern="1200" dirty="0" smtClean="0">
                <a:solidFill>
                  <a:schemeClr val="tx1"/>
                </a:solidFill>
                <a:effectLst/>
                <a:latin typeface="+mn-lt"/>
                <a:ea typeface="+mn-ea"/>
                <a:cs typeface="+mn-cs"/>
              </a:rPr>
              <a:t>Поэтому они нечасто </a:t>
            </a:r>
            <a:endParaRPr lang="ru-RU" dirty="0" smtClean="0"/>
          </a:p>
          <a:p>
            <a:r>
              <a:rPr lang="ru-RU" sz="1200" kern="1200" dirty="0" smtClean="0">
                <a:solidFill>
                  <a:schemeClr val="tx1"/>
                </a:solidFill>
                <a:effectLst/>
                <a:latin typeface="+mn-lt"/>
                <a:ea typeface="+mn-ea"/>
                <a:cs typeface="+mn-cs"/>
              </a:rPr>
              <a:t>276 </a:t>
            </a:r>
            <a:endParaRPr lang="ru-RU" dirty="0" smtClean="0"/>
          </a:p>
          <a:p>
            <a:r>
              <a:rPr lang="ru-RU" sz="1200" kern="1200" dirty="0" smtClean="0">
                <a:solidFill>
                  <a:schemeClr val="tx1"/>
                </a:solidFill>
                <a:effectLst/>
                <a:latin typeface="+mn-lt"/>
                <a:ea typeface="+mn-ea"/>
                <a:cs typeface="+mn-cs"/>
              </a:rPr>
              <a:t>Часть IV. Принципы проектирования</a:t>
            </a:r>
            <a:br>
              <a:rPr lang="ru-RU" sz="1200" kern="1200" dirty="0" smtClean="0">
                <a:solidFill>
                  <a:schemeClr val="tx1"/>
                </a:solidFill>
                <a:effectLst/>
                <a:latin typeface="+mn-lt"/>
                <a:ea typeface="+mn-ea"/>
                <a:cs typeface="+mn-cs"/>
              </a:rPr>
            </a:br>
            <a:r>
              <a:rPr lang="ru-RU" sz="1200" kern="1200" dirty="0" smtClean="0">
                <a:solidFill>
                  <a:schemeClr val="tx1"/>
                </a:solidFill>
                <a:effectLst/>
                <a:latin typeface="+mn-lt"/>
                <a:ea typeface="+mn-ea"/>
                <a:cs typeface="+mn-cs"/>
              </a:rPr>
              <a:t>применяют </a:t>
            </a:r>
            <a:r>
              <a:rPr lang="ru-RU" sz="1200" kern="1200" dirty="0" err="1" smtClean="0">
                <a:solidFill>
                  <a:schemeClr val="tx1"/>
                </a:solidFill>
                <a:effectLst/>
                <a:latin typeface="+mn-lt"/>
                <a:ea typeface="+mn-ea"/>
                <a:cs typeface="+mn-cs"/>
              </a:rPr>
              <a:t>чужои</a:t>
            </a:r>
            <a:r>
              <a:rPr lang="ru-RU" sz="1200" kern="1200" dirty="0" smtClean="0">
                <a:solidFill>
                  <a:schemeClr val="tx1"/>
                </a:solidFill>
                <a:effectLst/>
                <a:latin typeface="+mn-lt"/>
                <a:ea typeface="+mn-ea"/>
                <a:cs typeface="+mn-cs"/>
              </a:rPr>
              <a:t>̆ код, но активно продвигают повторное использование собственного. </a:t>
            </a:r>
          </a:p>
          <a:p>
            <a:endParaRPr lang="ru-RU" sz="1200" kern="1200" dirty="0" smtClean="0">
              <a:solidFill>
                <a:schemeClr val="tx1"/>
              </a:solidFill>
              <a:effectLst/>
              <a:latin typeface="+mn-lt"/>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ru-RU" sz="1200" kern="1200" dirty="0" smtClean="0">
                <a:solidFill>
                  <a:schemeClr val="tx1"/>
                </a:solidFill>
                <a:effectLst/>
                <a:latin typeface="+mn-lt"/>
                <a:ea typeface="+mn-ea"/>
                <a:cs typeface="+mn-cs"/>
              </a:rPr>
              <a:t>Принцип разделения </a:t>
            </a:r>
            <a:r>
              <a:rPr lang="ru-RU" sz="1200" kern="1200" dirty="0" err="1" smtClean="0">
                <a:solidFill>
                  <a:schemeClr val="tx1"/>
                </a:solidFill>
                <a:effectLst/>
                <a:latin typeface="+mn-lt"/>
                <a:ea typeface="+mn-ea"/>
                <a:cs typeface="+mn-cs"/>
              </a:rPr>
              <a:t>интерфейса</a:t>
            </a:r>
            <a:r>
              <a:rPr lang="ru-RU" sz="1200" kern="1200" dirty="0" smtClean="0">
                <a:solidFill>
                  <a:schemeClr val="tx1"/>
                </a:solidFill>
                <a:effectLst/>
                <a:latin typeface="+mn-lt"/>
                <a:ea typeface="+mn-ea"/>
                <a:cs typeface="+mn-cs"/>
              </a:rPr>
              <a:t> предназначен для получения простого и слабо- связного кода. Он гласит, что клиенты должны зависеть лишь от тех методов, ко- </a:t>
            </a:r>
            <a:r>
              <a:rPr lang="ru-RU" sz="1200" kern="1200" dirty="0" err="1" smtClean="0">
                <a:solidFill>
                  <a:schemeClr val="tx1"/>
                </a:solidFill>
                <a:effectLst/>
                <a:latin typeface="+mn-lt"/>
                <a:ea typeface="+mn-ea"/>
                <a:cs typeface="+mn-cs"/>
              </a:rPr>
              <a:t>торые</a:t>
            </a:r>
            <a:r>
              <a:rPr lang="ru-RU" sz="1200" kern="1200" dirty="0" smtClean="0">
                <a:solidFill>
                  <a:schemeClr val="tx1"/>
                </a:solidFill>
                <a:effectLst/>
                <a:latin typeface="+mn-lt"/>
                <a:ea typeface="+mn-ea"/>
                <a:cs typeface="+mn-cs"/>
              </a:rPr>
              <a:t> используют, и не должны знать о существовании не интересующих их </a:t>
            </a:r>
            <a:r>
              <a:rPr lang="ru-RU" sz="1200" kern="1200" dirty="0" err="1" smtClean="0">
                <a:solidFill>
                  <a:schemeClr val="tx1"/>
                </a:solidFill>
                <a:effectLst/>
                <a:latin typeface="+mn-lt"/>
                <a:ea typeface="+mn-ea"/>
                <a:cs typeface="+mn-cs"/>
              </a:rPr>
              <a:t>частеи</a:t>
            </a:r>
            <a:r>
              <a:rPr lang="ru-RU" sz="1200" kern="1200" dirty="0" smtClean="0">
                <a:solidFill>
                  <a:schemeClr val="tx1"/>
                </a:solidFill>
                <a:effectLst/>
                <a:latin typeface="+mn-lt"/>
                <a:ea typeface="+mn-ea"/>
                <a:cs typeface="+mn-cs"/>
              </a:rPr>
              <a:t>̆ в </a:t>
            </a:r>
            <a:r>
              <a:rPr lang="ru-RU" sz="1200" kern="1200" dirty="0" err="1" smtClean="0">
                <a:solidFill>
                  <a:schemeClr val="tx1"/>
                </a:solidFill>
                <a:effectLst/>
                <a:latin typeface="+mn-lt"/>
                <a:ea typeface="+mn-ea"/>
                <a:cs typeface="+mn-cs"/>
              </a:rPr>
              <a:t>интерфейсе</a:t>
            </a:r>
            <a:r>
              <a:rPr lang="ru-RU" sz="1200" kern="1200" dirty="0" smtClean="0">
                <a:solidFill>
                  <a:schemeClr val="tx1"/>
                </a:solidFill>
                <a:effectLst/>
                <a:latin typeface="+mn-lt"/>
                <a:ea typeface="+mn-ea"/>
                <a:cs typeface="+mn-cs"/>
              </a:rPr>
              <a:t> применяемых ими сервисов. Как мы увидим позднее, разработчик сервиса не всегда знает о том, кто и как его будет использовать. Поэтому может потребоваться несколько итераций для перегруппировки методов таким образом, чтобы их использование было удобным максимальному числу клиентов. </a:t>
            </a:r>
          </a:p>
          <a:p>
            <a:pPr marL="0" marR="0" indent="0" algn="l" defTabSz="914400" rtl="0" eaLnBrk="0" fontAlgn="base" latinLnBrk="0" hangingPunct="0">
              <a:lnSpc>
                <a:spcPct val="100000"/>
              </a:lnSpc>
              <a:spcBef>
                <a:spcPct val="30000"/>
              </a:spcBef>
              <a:spcAft>
                <a:spcPct val="0"/>
              </a:spcAft>
              <a:buClrTx/>
              <a:buSzTx/>
              <a:buFontTx/>
              <a:buNone/>
              <a:tabLst/>
              <a:defRPr/>
            </a:pPr>
            <a:r>
              <a:rPr lang="ru-RU" sz="1200" kern="1200" dirty="0" smtClean="0">
                <a:solidFill>
                  <a:schemeClr val="tx1"/>
                </a:solidFill>
                <a:effectLst/>
                <a:latin typeface="+mn-lt"/>
                <a:ea typeface="+mn-ea"/>
                <a:cs typeface="+mn-cs"/>
              </a:rPr>
              <a:t>Для получения простого в </a:t>
            </a:r>
            <a:r>
              <a:rPr lang="ru-RU" sz="1200" kern="1200" dirty="0" err="1" smtClean="0">
                <a:solidFill>
                  <a:schemeClr val="tx1"/>
                </a:solidFill>
                <a:effectLst/>
                <a:latin typeface="+mn-lt"/>
                <a:ea typeface="+mn-ea"/>
                <a:cs typeface="+mn-cs"/>
              </a:rPr>
              <a:t>сопро</a:t>
            </a:r>
            <a:r>
              <a:rPr lang="ru-RU" sz="1200" kern="1200" dirty="0" smtClean="0">
                <a:solidFill>
                  <a:schemeClr val="tx1"/>
                </a:solidFill>
                <a:effectLst/>
                <a:latin typeface="+mn-lt"/>
                <a:ea typeface="+mn-ea"/>
                <a:cs typeface="+mn-cs"/>
              </a:rPr>
              <a:t>- вождении кода </a:t>
            </a:r>
            <a:r>
              <a:rPr lang="ru-RU" sz="1200" kern="1200" dirty="0" err="1" smtClean="0">
                <a:solidFill>
                  <a:schemeClr val="tx1"/>
                </a:solidFill>
                <a:effectLst/>
                <a:latin typeface="+mn-lt"/>
                <a:ea typeface="+mn-ea"/>
                <a:cs typeface="+mn-cs"/>
              </a:rPr>
              <a:t>каждыи</a:t>
            </a:r>
            <a:r>
              <a:rPr lang="ru-RU" sz="1200" kern="1200" dirty="0" smtClean="0">
                <a:solidFill>
                  <a:schemeClr val="tx1"/>
                </a:solidFill>
                <a:effectLst/>
                <a:latin typeface="+mn-lt"/>
                <a:ea typeface="+mn-ea"/>
                <a:cs typeface="+mn-cs"/>
              </a:rPr>
              <a:t>̆ класс должен знать минимум информации об окружающем коде, </a:t>
            </a:r>
            <a:r>
              <a:rPr lang="ru-RU" sz="1200" kern="1200" dirty="0" err="1" smtClean="0">
                <a:solidFill>
                  <a:schemeClr val="tx1"/>
                </a:solidFill>
                <a:effectLst/>
                <a:latin typeface="+mn-lt"/>
                <a:ea typeface="+mn-ea"/>
                <a:cs typeface="+mn-cs"/>
              </a:rPr>
              <a:t>необходимои</a:t>
            </a:r>
            <a:r>
              <a:rPr lang="ru-RU" sz="1200" kern="1200" dirty="0" smtClean="0">
                <a:solidFill>
                  <a:schemeClr val="tx1"/>
                </a:solidFill>
                <a:effectLst/>
                <a:latin typeface="+mn-lt"/>
                <a:ea typeface="+mn-ea"/>
                <a:cs typeface="+mn-cs"/>
              </a:rPr>
              <a:t>̆ для решения </a:t>
            </a:r>
            <a:r>
              <a:rPr lang="ru-RU" sz="1200" kern="1200" dirty="0" err="1" smtClean="0">
                <a:solidFill>
                  <a:schemeClr val="tx1"/>
                </a:solidFill>
                <a:effectLst/>
                <a:latin typeface="+mn-lt"/>
                <a:ea typeface="+mn-ea"/>
                <a:cs typeface="+mn-cs"/>
              </a:rPr>
              <a:t>своеи</a:t>
            </a:r>
            <a:r>
              <a:rPr lang="ru-RU" sz="1200" kern="1200" dirty="0" smtClean="0">
                <a:solidFill>
                  <a:schemeClr val="tx1"/>
                </a:solidFill>
                <a:effectLst/>
                <a:latin typeface="+mn-lt"/>
                <a:ea typeface="+mn-ea"/>
                <a:cs typeface="+mn-cs"/>
              </a:rPr>
              <a:t>̆ задачи. На практике это проявляется в ми- </a:t>
            </a:r>
            <a:r>
              <a:rPr lang="ru-RU" sz="1200" kern="1200" dirty="0" err="1" smtClean="0">
                <a:solidFill>
                  <a:schemeClr val="tx1"/>
                </a:solidFill>
                <a:effectLst/>
                <a:latin typeface="+mn-lt"/>
                <a:ea typeface="+mn-ea"/>
                <a:cs typeface="+mn-cs"/>
              </a:rPr>
              <a:t>нимизации</a:t>
            </a:r>
            <a:r>
              <a:rPr lang="ru-RU" sz="1200" kern="1200" dirty="0" smtClean="0">
                <a:solidFill>
                  <a:schemeClr val="tx1"/>
                </a:solidFill>
                <a:effectLst/>
                <a:latin typeface="+mn-lt"/>
                <a:ea typeface="+mn-ea"/>
                <a:cs typeface="+mn-cs"/>
              </a:rPr>
              <a:t> числа </a:t>
            </a:r>
            <a:r>
              <a:rPr lang="ru-RU" sz="1200" kern="1200" dirty="0" err="1" smtClean="0">
                <a:solidFill>
                  <a:schemeClr val="tx1"/>
                </a:solidFill>
                <a:effectLst/>
                <a:latin typeface="+mn-lt"/>
                <a:ea typeface="+mn-ea"/>
                <a:cs typeface="+mn-cs"/>
              </a:rPr>
              <a:t>зависимостеи</a:t>
            </a:r>
            <a:r>
              <a:rPr lang="ru-RU" sz="1200" kern="1200" dirty="0" smtClean="0">
                <a:solidFill>
                  <a:schemeClr val="tx1"/>
                </a:solidFill>
                <a:effectLst/>
                <a:latin typeface="+mn-lt"/>
                <a:ea typeface="+mn-ea"/>
                <a:cs typeface="+mn-cs"/>
              </a:rPr>
              <a:t>̆ и стремлении к использованию наиболее простых типов </a:t>
            </a:r>
            <a:r>
              <a:rPr lang="ru-RU" sz="1200" kern="1200" dirty="0" err="1" smtClean="0">
                <a:solidFill>
                  <a:schemeClr val="tx1"/>
                </a:solidFill>
                <a:effectLst/>
                <a:latin typeface="+mn-lt"/>
                <a:ea typeface="+mn-ea"/>
                <a:cs typeface="+mn-cs"/>
              </a:rPr>
              <a:t>зависимостеи</a:t>
            </a:r>
            <a:r>
              <a:rPr lang="ru-RU" sz="1200" kern="1200" dirty="0" smtClean="0">
                <a:solidFill>
                  <a:schemeClr val="tx1"/>
                </a:solidFill>
                <a:effectLst/>
                <a:latin typeface="+mn-lt"/>
                <a:ea typeface="+mn-ea"/>
                <a:cs typeface="+mn-cs"/>
              </a:rPr>
              <a:t>̆. </a:t>
            </a:r>
            <a:endParaRPr lang="ru-RU" dirty="0" smtClean="0"/>
          </a:p>
          <a:p>
            <a:pPr marL="0" marR="0" indent="0" algn="l" defTabSz="914400" rtl="0" eaLnBrk="0" fontAlgn="base" latinLnBrk="0" hangingPunct="0">
              <a:lnSpc>
                <a:spcPct val="100000"/>
              </a:lnSpc>
              <a:spcBef>
                <a:spcPct val="30000"/>
              </a:spcBef>
              <a:spcAft>
                <a:spcPct val="0"/>
              </a:spcAft>
              <a:buClrTx/>
              <a:buSzTx/>
              <a:buFontTx/>
              <a:buNone/>
              <a:tabLst/>
              <a:defRPr/>
            </a:pPr>
            <a:endParaRPr lang="ru-RU" dirty="0" smtClean="0"/>
          </a:p>
          <a:p>
            <a:endParaRPr lang="ru-RU" dirty="0" smtClean="0"/>
          </a:p>
          <a:p>
            <a:endParaRPr lang="ru-RU" dirty="0"/>
          </a:p>
        </p:txBody>
      </p:sp>
      <p:sp>
        <p:nvSpPr>
          <p:cNvPr id="4" name="Номер слайда 3"/>
          <p:cNvSpPr>
            <a:spLocks noGrp="1"/>
          </p:cNvSpPr>
          <p:nvPr>
            <p:ph type="sldNum" sz="quarter" idx="10"/>
          </p:nvPr>
        </p:nvSpPr>
        <p:spPr/>
        <p:txBody>
          <a:bodyPr/>
          <a:lstStyle/>
          <a:p>
            <a:pPr>
              <a:defRPr/>
            </a:pPr>
            <a:fld id="{CFF11213-E783-4CE4-959C-B6AFB167A27B}" type="slidenum">
              <a:rPr lang="en-US" smtClean="0"/>
              <a:pPr>
                <a:defRPr/>
              </a:pPr>
              <a:t>46</a:t>
            </a:fld>
            <a:endParaRPr lang="en-US"/>
          </a:p>
        </p:txBody>
      </p:sp>
    </p:spTree>
    <p:extLst>
      <p:ext uri="{BB962C8B-B14F-4D97-AF65-F5344CB8AC3E}">
        <p14:creationId xmlns:p14="http://schemas.microsoft.com/office/powerpoint/2010/main" val="179956099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ru-RU" sz="1200" kern="1200" dirty="0" smtClean="0">
                <a:solidFill>
                  <a:schemeClr val="tx1"/>
                </a:solidFill>
                <a:effectLst/>
                <a:latin typeface="+mn-lt"/>
                <a:ea typeface="+mn-ea"/>
                <a:cs typeface="+mn-cs"/>
              </a:rPr>
              <a:t>Принцип разделения интерфейсов также соответствует одному из принципов кон- </a:t>
            </a:r>
            <a:r>
              <a:rPr lang="ru-RU" sz="1200" kern="1200" dirty="0" err="1" smtClean="0">
                <a:solidFill>
                  <a:schemeClr val="tx1"/>
                </a:solidFill>
                <a:effectLst/>
                <a:latin typeface="+mn-lt"/>
                <a:ea typeface="+mn-ea"/>
                <a:cs typeface="+mn-cs"/>
              </a:rPr>
              <a:t>трактного</a:t>
            </a:r>
            <a:r>
              <a:rPr lang="ru-RU" sz="1200" kern="1200" dirty="0" smtClean="0">
                <a:solidFill>
                  <a:schemeClr val="tx1"/>
                </a:solidFill>
                <a:effectLst/>
                <a:latin typeface="+mn-lt"/>
                <a:ea typeface="+mn-ea"/>
                <a:cs typeface="+mn-cs"/>
              </a:rPr>
              <a:t> программирования: </a:t>
            </a:r>
            <a:r>
              <a:rPr lang="ru-RU" sz="1200" b="1" kern="1200" dirty="0" err="1" smtClean="0">
                <a:solidFill>
                  <a:schemeClr val="tx1"/>
                </a:solidFill>
                <a:effectLst/>
                <a:latin typeface="+mn-lt"/>
                <a:ea typeface="+mn-ea"/>
                <a:cs typeface="+mn-cs"/>
              </a:rPr>
              <a:t>требуи</a:t>
            </a:r>
            <a:r>
              <a:rPr lang="ru-RU" sz="1200" b="1" kern="1200" dirty="0" smtClean="0">
                <a:solidFill>
                  <a:schemeClr val="tx1"/>
                </a:solidFill>
                <a:effectLst/>
                <a:latin typeface="+mn-lt"/>
                <a:ea typeface="+mn-ea"/>
                <a:cs typeface="+mn-cs"/>
              </a:rPr>
              <a:t>̆ меньше, но </a:t>
            </a:r>
            <a:r>
              <a:rPr lang="ru-RU" sz="1200" b="1" kern="1200" dirty="0" err="1" smtClean="0">
                <a:solidFill>
                  <a:schemeClr val="tx1"/>
                </a:solidFill>
                <a:effectLst/>
                <a:latin typeface="+mn-lt"/>
                <a:ea typeface="+mn-ea"/>
                <a:cs typeface="+mn-cs"/>
              </a:rPr>
              <a:t>гарантируи</a:t>
            </a:r>
            <a:r>
              <a:rPr lang="ru-RU" sz="1200" b="1" kern="1200" dirty="0" smtClean="0">
                <a:solidFill>
                  <a:schemeClr val="tx1"/>
                </a:solidFill>
                <a:effectLst/>
                <a:latin typeface="+mn-lt"/>
                <a:ea typeface="+mn-ea"/>
                <a:cs typeface="+mn-cs"/>
              </a:rPr>
              <a:t>̆ больше</a:t>
            </a:r>
            <a:r>
              <a:rPr lang="ru-RU" sz="1200" kern="1200" dirty="0" smtClean="0">
                <a:solidFill>
                  <a:schemeClr val="tx1"/>
                </a:solidFill>
                <a:effectLst/>
                <a:latin typeface="+mn-lt"/>
                <a:ea typeface="+mn-ea"/>
                <a:cs typeface="+mn-cs"/>
              </a:rPr>
              <a:t>. В терминах контрактов это проявляется в виде использования более слабого предусловия и </a:t>
            </a:r>
            <a:r>
              <a:rPr lang="ru-RU" sz="1200" kern="1200" dirty="0" err="1" smtClean="0">
                <a:solidFill>
                  <a:schemeClr val="tx1"/>
                </a:solidFill>
                <a:effectLst/>
                <a:latin typeface="+mn-lt"/>
                <a:ea typeface="+mn-ea"/>
                <a:cs typeface="+mn-cs"/>
              </a:rPr>
              <a:t>бо</a:t>
            </a:r>
            <a:r>
              <a:rPr lang="ru-RU" sz="1200" kern="1200" dirty="0" smtClean="0">
                <a:solidFill>
                  <a:schemeClr val="tx1"/>
                </a:solidFill>
                <a:effectLst/>
                <a:latin typeface="+mn-lt"/>
                <a:ea typeface="+mn-ea"/>
                <a:cs typeface="+mn-cs"/>
              </a:rPr>
              <a:t>- лее строгого постусловия. Чем проще аргументы метода, тем проще удовлетворять предусловиям метода. На практике это правило выражается в использовании </a:t>
            </a:r>
            <a:r>
              <a:rPr lang="ru-RU" sz="1200" kern="1200" dirty="0" err="1" smtClean="0">
                <a:solidFill>
                  <a:schemeClr val="tx1"/>
                </a:solidFill>
                <a:effectLst/>
                <a:latin typeface="+mn-lt"/>
                <a:ea typeface="+mn-ea"/>
                <a:cs typeface="+mn-cs"/>
              </a:rPr>
              <a:t>наи</a:t>
            </a:r>
            <a:r>
              <a:rPr lang="ru-RU" sz="1200" kern="1200" dirty="0" smtClean="0">
                <a:solidFill>
                  <a:schemeClr val="tx1"/>
                </a:solidFill>
                <a:effectLst/>
                <a:latin typeface="+mn-lt"/>
                <a:ea typeface="+mn-ea"/>
                <a:cs typeface="+mn-cs"/>
              </a:rPr>
              <a:t>- более простых типов (согласно </a:t>
            </a:r>
            <a:r>
              <a:rPr lang="ru-RU" sz="1200" kern="1200" dirty="0" err="1" smtClean="0">
                <a:solidFill>
                  <a:schemeClr val="tx1"/>
                </a:solidFill>
                <a:effectLst/>
                <a:latin typeface="+mn-lt"/>
                <a:ea typeface="+mn-ea"/>
                <a:cs typeface="+mn-cs"/>
              </a:rPr>
              <a:t>приведеннои</a:t>
            </a:r>
            <a:r>
              <a:rPr lang="ru-RU" sz="1200" kern="1200" dirty="0" smtClean="0">
                <a:solidFill>
                  <a:schemeClr val="tx1"/>
                </a:solidFill>
                <a:effectLst/>
                <a:latin typeface="+mn-lt"/>
                <a:ea typeface="+mn-ea"/>
                <a:cs typeface="+mn-cs"/>
              </a:rPr>
              <a:t>̆ ранее шкале), а также базовых типов в качестве входных аргументов (листинг 20.1). </a:t>
            </a:r>
            <a:endParaRPr lang="ru-RU" dirty="0" smtClean="0">
              <a:effectLst/>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ru-RU" dirty="0" smtClean="0">
              <a:effectLst/>
            </a:endParaRPr>
          </a:p>
          <a:p>
            <a:endParaRPr lang="en-US" dirty="0"/>
          </a:p>
        </p:txBody>
      </p:sp>
      <p:sp>
        <p:nvSpPr>
          <p:cNvPr id="4" name="Slide Number Placeholder 3"/>
          <p:cNvSpPr>
            <a:spLocks noGrp="1"/>
          </p:cNvSpPr>
          <p:nvPr>
            <p:ph type="sldNum" sz="quarter" idx="10"/>
          </p:nvPr>
        </p:nvSpPr>
        <p:spPr/>
        <p:txBody>
          <a:bodyPr/>
          <a:lstStyle/>
          <a:p>
            <a:pPr>
              <a:defRPr/>
            </a:pPr>
            <a:fld id="{CFF11213-E783-4CE4-959C-B6AFB167A27B}" type="slidenum">
              <a:rPr lang="en-US" smtClean="0"/>
              <a:pPr>
                <a:defRPr/>
              </a:pPr>
              <a:t>47</a:t>
            </a:fld>
            <a:endParaRPr lang="en-US"/>
          </a:p>
        </p:txBody>
      </p:sp>
    </p:spTree>
    <p:extLst>
      <p:ext uri="{BB962C8B-B14F-4D97-AF65-F5344CB8AC3E}">
        <p14:creationId xmlns:p14="http://schemas.microsoft.com/office/powerpoint/2010/main" val="177945123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Slide Image Placeholder 1"/>
          <p:cNvSpPr>
            <a:spLocks noGrp="1" noRot="1" noChangeAspect="1" noTextEdit="1"/>
          </p:cNvSpPr>
          <p:nvPr>
            <p:ph type="sldImg"/>
          </p:nvPr>
        </p:nvSpPr>
        <p:spPr bwMode="auto">
          <a:xfrm>
            <a:off x="1143000" y="685800"/>
            <a:ext cx="4572000" cy="34290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65539"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ru-RU" smtClean="0"/>
          </a:p>
        </p:txBody>
      </p:sp>
      <p:sp>
        <p:nvSpPr>
          <p:cNvPr id="65540"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25B4E337-9567-4A66-BE6E-F8BCFBEE59C3}" type="slidenum">
              <a:rPr lang="en-US" smtClean="0"/>
              <a:pPr fontAlgn="base">
                <a:spcBef>
                  <a:spcPct val="0"/>
                </a:spcBef>
                <a:spcAft>
                  <a:spcPct val="0"/>
                </a:spcAft>
                <a:defRPr/>
              </a:pPr>
              <a:t>51</a:t>
            </a:fld>
            <a:endParaRPr lang="en-US" smtClean="0"/>
          </a:p>
        </p:txBody>
      </p:sp>
    </p:spTree>
    <p:extLst>
      <p:ext uri="{BB962C8B-B14F-4D97-AF65-F5344CB8AC3E}">
        <p14:creationId xmlns:p14="http://schemas.microsoft.com/office/powerpoint/2010/main" val="32829828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Slide Image Placeholder 1"/>
          <p:cNvSpPr>
            <a:spLocks noGrp="1" noRot="1" noChangeAspect="1" noTextEdit="1"/>
          </p:cNvSpPr>
          <p:nvPr>
            <p:ph type="sldImg"/>
          </p:nvPr>
        </p:nvSpPr>
        <p:spPr bwMode="auto">
          <a:xfrm>
            <a:off x="1143000" y="685800"/>
            <a:ext cx="4572000" cy="34290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65539"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ru-RU" smtClean="0"/>
          </a:p>
        </p:txBody>
      </p:sp>
      <p:sp>
        <p:nvSpPr>
          <p:cNvPr id="65540"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25B4E337-9567-4A66-BE6E-F8BCFBEE59C3}" type="slidenum">
              <a:rPr lang="en-US" smtClean="0"/>
              <a:pPr fontAlgn="base">
                <a:spcBef>
                  <a:spcPct val="0"/>
                </a:spcBef>
                <a:spcAft>
                  <a:spcPct val="0"/>
                </a:spcAft>
                <a:defRPr/>
              </a:pPr>
              <a:t>52</a:t>
            </a:fld>
            <a:endParaRPr lang="en-US" smtClean="0"/>
          </a:p>
        </p:txBody>
      </p:sp>
    </p:spTree>
    <p:extLst>
      <p:ext uri="{BB962C8B-B14F-4D97-AF65-F5344CB8AC3E}">
        <p14:creationId xmlns:p14="http://schemas.microsoft.com/office/powerpoint/2010/main" val="7063642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Slide Image Placeholder 1"/>
          <p:cNvSpPr>
            <a:spLocks noGrp="1" noRot="1" noChangeAspect="1" noTextEdit="1"/>
          </p:cNvSpPr>
          <p:nvPr>
            <p:ph type="sldImg"/>
          </p:nvPr>
        </p:nvSpPr>
        <p:spPr bwMode="auto">
          <a:xfrm>
            <a:off x="1143000" y="685800"/>
            <a:ext cx="4572000" cy="34290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65539"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normAutofit fontScale="92500" lnSpcReduction="20000"/>
          </a:bodyPr>
          <a:lstStyle/>
          <a:p>
            <a:pPr marL="0" marR="0" indent="0" algn="l" defTabSz="914400" rtl="0" eaLnBrk="1" fontAlgn="base" latinLnBrk="0" hangingPunct="1">
              <a:lnSpc>
                <a:spcPct val="100000"/>
              </a:lnSpc>
              <a:spcBef>
                <a:spcPct val="0"/>
              </a:spcBef>
              <a:spcAft>
                <a:spcPct val="0"/>
              </a:spcAft>
              <a:buClrTx/>
              <a:buSzTx/>
              <a:buFontTx/>
              <a:buNone/>
              <a:tabLst/>
              <a:defRPr/>
            </a:pPr>
            <a:r>
              <a:rPr lang="en-US" sz="1200" b="0" i="0" kern="1200" dirty="0" smtClean="0">
                <a:solidFill>
                  <a:schemeClr val="tx1"/>
                </a:solidFill>
                <a:effectLst/>
                <a:latin typeface="+mn-lt"/>
                <a:ea typeface="+mn-ea"/>
                <a:cs typeface="+mn-cs"/>
              </a:rPr>
              <a:t>ISP </a:t>
            </a:r>
            <a:r>
              <a:rPr lang="en-US" sz="1200" b="0" i="0" kern="1200" dirty="0" err="1" smtClean="0">
                <a:solidFill>
                  <a:schemeClr val="tx1"/>
                </a:solidFill>
                <a:effectLst/>
                <a:latin typeface="+mn-lt"/>
                <a:ea typeface="+mn-ea"/>
                <a:cs typeface="+mn-cs"/>
              </a:rPr>
              <a:t>уменьшает</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связанность</a:t>
            </a:r>
            <a:r>
              <a:rPr lang="en-US" sz="1200" b="0" i="0" kern="1200" dirty="0" smtClean="0">
                <a:solidFill>
                  <a:schemeClr val="tx1"/>
                </a:solidFill>
                <a:effectLst/>
                <a:latin typeface="+mn-lt"/>
                <a:ea typeface="+mn-ea"/>
                <a:cs typeface="+mn-cs"/>
              </a:rPr>
              <a:t> (low coupling)</a:t>
            </a:r>
            <a:r>
              <a:rPr lang="ru-RU" sz="1200" b="0" i="0" kern="1200" dirty="0" smtClean="0">
                <a:solidFill>
                  <a:schemeClr val="tx1"/>
                </a:solidFill>
                <a:effectLst/>
                <a:latin typeface="+mn-lt"/>
                <a:ea typeface="+mn-ea"/>
                <a:cs typeface="+mn-cs"/>
              </a:rPr>
              <a:t> </a:t>
            </a:r>
            <a:r>
              <a:rPr lang="ru-RU" sz="1200" kern="1200" dirty="0" smtClean="0">
                <a:solidFill>
                  <a:schemeClr val="tx1"/>
                </a:solidFill>
                <a:effectLst/>
                <a:latin typeface="+mn-lt"/>
                <a:ea typeface="+mn-ea"/>
                <a:cs typeface="+mn-cs"/>
              </a:rPr>
              <a:t>Полиморфизм — это GOTO объектного мира, </a:t>
            </a:r>
            <a:r>
              <a:rPr lang="ru-RU" sz="1200" kern="1200" dirty="0" err="1" smtClean="0">
                <a:solidFill>
                  <a:schemeClr val="tx1"/>
                </a:solidFill>
                <a:effectLst/>
                <a:latin typeface="+mn-lt"/>
                <a:ea typeface="+mn-ea"/>
                <a:cs typeface="+mn-cs"/>
              </a:rPr>
              <a:t>которыи</a:t>
            </a:r>
            <a:r>
              <a:rPr lang="ru-RU" sz="1200" kern="1200" dirty="0" smtClean="0">
                <a:solidFill>
                  <a:schemeClr val="tx1"/>
                </a:solidFill>
                <a:effectLst/>
                <a:latin typeface="+mn-lt"/>
                <a:ea typeface="+mn-ea"/>
                <a:cs typeface="+mn-cs"/>
              </a:rPr>
              <a:t>̆ делает решение более гибким </a:t>
            </a:r>
            <a:r>
              <a:rPr lang="ru-RU" sz="1200" kern="1200" dirty="0" err="1" smtClean="0">
                <a:solidFill>
                  <a:schemeClr val="tx1"/>
                </a:solidFill>
                <a:effectLst/>
                <a:latin typeface="+mn-lt"/>
                <a:ea typeface="+mn-ea"/>
                <a:cs typeface="+mn-cs"/>
              </a:rPr>
              <a:t>ценои</a:t>
            </a:r>
            <a:r>
              <a:rPr lang="ru-RU" sz="1200" kern="1200" dirty="0" smtClean="0">
                <a:solidFill>
                  <a:schemeClr val="tx1"/>
                </a:solidFill>
                <a:effectLst/>
                <a:latin typeface="+mn-lt"/>
                <a:ea typeface="+mn-ea"/>
                <a:cs typeface="+mn-cs"/>
              </a:rPr>
              <a:t>̆ увеличения сложности. Понять логику исполнения лишь путем чтения кода становится довольно сложно, поскольку </a:t>
            </a:r>
            <a:r>
              <a:rPr lang="ru-RU" sz="1200" kern="1200" dirty="0" err="1" smtClean="0">
                <a:solidFill>
                  <a:schemeClr val="tx1"/>
                </a:solidFill>
                <a:effectLst/>
                <a:latin typeface="+mn-lt"/>
                <a:ea typeface="+mn-ea"/>
                <a:cs typeface="+mn-cs"/>
              </a:rPr>
              <a:t>конкретныи</a:t>
            </a:r>
            <a:r>
              <a:rPr lang="ru-RU" sz="1200" kern="1200" dirty="0" smtClean="0">
                <a:solidFill>
                  <a:schemeClr val="tx1"/>
                </a:solidFill>
                <a:effectLst/>
                <a:latin typeface="+mn-lt"/>
                <a:ea typeface="+mn-ea"/>
                <a:cs typeface="+mn-cs"/>
              </a:rPr>
              <a:t>̆ тип наследника определяется во время исполнения. </a:t>
            </a:r>
            <a:endParaRPr lang="ru-RU" dirty="0" smtClean="0"/>
          </a:p>
          <a:p>
            <a:pPr marL="0" marR="0" indent="0" algn="l" defTabSz="914400" rtl="0" eaLnBrk="1" fontAlgn="base" latinLnBrk="0" hangingPunct="1">
              <a:lnSpc>
                <a:spcPct val="100000"/>
              </a:lnSpc>
              <a:spcBef>
                <a:spcPct val="0"/>
              </a:spcBef>
              <a:spcAft>
                <a:spcPct val="0"/>
              </a:spcAft>
              <a:buClrTx/>
              <a:buSzTx/>
              <a:buFontTx/>
              <a:buNone/>
              <a:tabLst/>
              <a:defRPr/>
            </a:pPr>
            <a:r>
              <a:rPr lang="ru-RU" sz="1200" kern="1200" dirty="0" smtClean="0">
                <a:solidFill>
                  <a:schemeClr val="tx1"/>
                </a:solidFill>
                <a:effectLst/>
                <a:latin typeface="+mn-lt"/>
                <a:ea typeface="+mn-ea"/>
                <a:cs typeface="+mn-cs"/>
              </a:rPr>
              <a:t> </a:t>
            </a:r>
            <a:endParaRPr lang="ru-RU" dirty="0" smtClean="0"/>
          </a:p>
          <a:p>
            <a:pPr marL="0" marR="0" indent="0" algn="l" defTabSz="914400" rtl="0" eaLnBrk="1" fontAlgn="base" latinLnBrk="0" hangingPunct="1">
              <a:lnSpc>
                <a:spcPct val="100000"/>
              </a:lnSpc>
              <a:spcBef>
                <a:spcPct val="0"/>
              </a:spcBef>
              <a:spcAft>
                <a:spcPct val="0"/>
              </a:spcAft>
              <a:buClrTx/>
              <a:buSzTx/>
              <a:buFontTx/>
              <a:buNone/>
              <a:tabLst/>
              <a:defRPr/>
            </a:pPr>
            <a:endParaRPr lang="ru-RU" dirty="0" smtClean="0"/>
          </a:p>
          <a:p>
            <a:pPr marL="0" marR="0" indent="0" algn="l" defTabSz="914400" rtl="0" eaLnBrk="1" fontAlgn="base" latinLnBrk="0" hangingPunct="1">
              <a:lnSpc>
                <a:spcPct val="100000"/>
              </a:lnSpc>
              <a:spcBef>
                <a:spcPct val="0"/>
              </a:spcBef>
              <a:spcAft>
                <a:spcPct val="0"/>
              </a:spcAft>
              <a:buClrTx/>
              <a:buSzTx/>
              <a:buFontTx/>
              <a:buNone/>
              <a:tabLst/>
              <a:defRPr/>
            </a:pPr>
            <a:r>
              <a:rPr lang="ru-RU" dirty="0" smtClean="0"/>
              <a:t>Абстракция невозможна без инкапсуляции и совершенно не требует наследования. Наследование говорит о наличии еще одного уровня абстракции, который, например, позволяет абстрагироваться от конкретного поведения еще и во время исполнения.</a:t>
            </a:r>
            <a:endParaRPr lang="en-US" dirty="0" smtClean="0"/>
          </a:p>
          <a:p>
            <a:pPr eaLnBrk="1" hangingPunct="1">
              <a:spcBef>
                <a:spcPct val="0"/>
              </a:spcBef>
            </a:pPr>
            <a:endParaRPr lang="en-US" sz="1200" b="0" i="1" kern="1200" dirty="0" smtClean="0">
              <a:solidFill>
                <a:schemeClr val="tx1"/>
              </a:solidFill>
              <a:effectLst/>
              <a:latin typeface="+mn-lt"/>
              <a:ea typeface="+mn-ea"/>
              <a:cs typeface="+mn-cs"/>
            </a:endParaRPr>
          </a:p>
          <a:p>
            <a:pPr eaLnBrk="1" hangingPunct="1">
              <a:spcBef>
                <a:spcPct val="0"/>
              </a:spcBef>
            </a:pPr>
            <a:r>
              <a:rPr lang="ru-RU" sz="1200" b="0" i="1" kern="1200" dirty="0" smtClean="0">
                <a:solidFill>
                  <a:schemeClr val="tx1"/>
                </a:solidFill>
                <a:effectLst/>
                <a:latin typeface="+mn-lt"/>
                <a:ea typeface="+mn-ea"/>
                <a:cs typeface="+mn-cs"/>
              </a:rPr>
              <a:t>Слабая связанность (</a:t>
            </a:r>
            <a:r>
              <a:rPr lang="ru-RU" sz="1200" b="0" i="1" kern="1200" dirty="0" err="1" smtClean="0">
                <a:solidFill>
                  <a:schemeClr val="tx1"/>
                </a:solidFill>
                <a:effectLst/>
                <a:latin typeface="+mn-lt"/>
                <a:ea typeface="+mn-ea"/>
                <a:cs typeface="+mn-cs"/>
              </a:rPr>
              <a:t>low</a:t>
            </a:r>
            <a:r>
              <a:rPr lang="ru-RU" sz="1200" b="0" i="1" kern="1200" dirty="0" smtClean="0">
                <a:solidFill>
                  <a:schemeClr val="tx1"/>
                </a:solidFill>
                <a:effectLst/>
                <a:latin typeface="+mn-lt"/>
                <a:ea typeface="+mn-ea"/>
                <a:cs typeface="+mn-cs"/>
              </a:rPr>
              <a:t> </a:t>
            </a:r>
            <a:r>
              <a:rPr lang="ru-RU" sz="1200" b="0" i="1" kern="1200" dirty="0" err="1" smtClean="0">
                <a:solidFill>
                  <a:schemeClr val="tx1"/>
                </a:solidFill>
                <a:effectLst/>
                <a:latin typeface="+mn-lt"/>
                <a:ea typeface="+mn-ea"/>
                <a:cs typeface="+mn-cs"/>
              </a:rPr>
              <a:t>coupling</a:t>
            </a:r>
            <a:r>
              <a:rPr lang="ru-RU" sz="1200" b="0" i="1" kern="1200" dirty="0" smtClean="0">
                <a:solidFill>
                  <a:schemeClr val="tx1"/>
                </a:solidFill>
                <a:effectLst/>
                <a:latin typeface="+mn-lt"/>
                <a:ea typeface="+mn-ea"/>
                <a:cs typeface="+mn-cs"/>
              </a:rPr>
              <a:t>) часто является признаком хорошо структурированной компьютерной системы и признаком хорошего дизайна.</a:t>
            </a:r>
            <a:r>
              <a:rPr lang="ru-RU" sz="1200" b="0" i="0" kern="1200" dirty="0" smtClean="0">
                <a:solidFill>
                  <a:schemeClr val="tx1"/>
                </a:solidFill>
                <a:effectLst/>
                <a:latin typeface="+mn-lt"/>
                <a:ea typeface="+mn-ea"/>
                <a:cs typeface="+mn-cs"/>
              </a:rPr>
              <a:t> © </a:t>
            </a:r>
            <a:r>
              <a:rPr lang="ru-RU" sz="1200" b="0" i="0" kern="1200" dirty="0" err="1" smtClean="0">
                <a:solidFill>
                  <a:schemeClr val="tx1"/>
                </a:solidFill>
                <a:effectLst/>
                <a:latin typeface="+mn-lt"/>
                <a:ea typeface="+mn-ea"/>
                <a:cs typeface="+mn-cs"/>
              </a:rPr>
              <a:t>Wikipedia</a:t>
            </a:r>
            <a:r>
              <a:rPr lang="ru-RU" dirty="0" smtClean="0"/>
              <a:t/>
            </a:r>
            <a:br>
              <a:rPr lang="ru-RU" dirty="0" smtClean="0"/>
            </a:br>
            <a:r>
              <a:rPr lang="ru-RU" dirty="0" smtClean="0"/>
              <a:t/>
            </a:r>
            <a:br>
              <a:rPr lang="ru-RU" dirty="0" smtClean="0"/>
            </a:br>
            <a:r>
              <a:rPr lang="ru-RU" sz="1200" b="0" i="0" kern="1200" dirty="0" err="1" smtClean="0">
                <a:solidFill>
                  <a:schemeClr val="tx1"/>
                </a:solidFill>
                <a:effectLst/>
                <a:latin typeface="+mn-lt"/>
                <a:ea typeface="+mn-ea"/>
                <a:cs typeface="+mn-cs"/>
              </a:rPr>
              <a:t>Dependency</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Injection</a:t>
            </a:r>
            <a:r>
              <a:rPr lang="ru-RU" sz="1200" b="0" i="0" kern="1200" dirty="0" smtClean="0">
                <a:solidFill>
                  <a:schemeClr val="tx1"/>
                </a:solidFill>
                <a:effectLst/>
                <a:latin typeface="+mn-lt"/>
                <a:ea typeface="+mn-ea"/>
                <a:cs typeface="+mn-cs"/>
              </a:rPr>
              <a:t> (DI) — это набор паттернов и принципов разработки программного обеспечения, которые позволяют писать </a:t>
            </a:r>
            <a:r>
              <a:rPr lang="ru-RU" sz="1200" b="0" i="0" kern="1200" dirty="0" err="1" smtClean="0">
                <a:solidFill>
                  <a:schemeClr val="tx1"/>
                </a:solidFill>
                <a:effectLst/>
                <a:latin typeface="+mn-lt"/>
                <a:ea typeface="+mn-ea"/>
                <a:cs typeface="+mn-cs"/>
              </a:rPr>
              <a:t>слабосвязный</a:t>
            </a:r>
            <a:r>
              <a:rPr lang="ru-RU" sz="1200" b="0" i="0" kern="1200" dirty="0" smtClean="0">
                <a:solidFill>
                  <a:schemeClr val="tx1"/>
                </a:solidFill>
                <a:effectLst/>
                <a:latin typeface="+mn-lt"/>
                <a:ea typeface="+mn-ea"/>
                <a:cs typeface="+mn-cs"/>
              </a:rPr>
              <a:t> код. По мнению </a:t>
            </a:r>
            <a:r>
              <a:rPr lang="ru-RU" sz="1200" b="0" i="0" kern="1200" dirty="0" err="1" smtClean="0">
                <a:solidFill>
                  <a:schemeClr val="tx1"/>
                </a:solidFill>
                <a:effectLst/>
                <a:latin typeface="+mn-lt"/>
                <a:ea typeface="+mn-ea"/>
                <a:cs typeface="+mn-cs"/>
              </a:rPr>
              <a:t>М.Фаулера</a:t>
            </a:r>
            <a:r>
              <a:rPr lang="ru-RU" sz="1200" b="0" i="0" kern="1200" dirty="0" smtClean="0">
                <a:solidFill>
                  <a:schemeClr val="tx1"/>
                </a:solidFill>
                <a:effectLst/>
                <a:latin typeface="+mn-lt"/>
                <a:ea typeface="+mn-ea"/>
                <a:cs typeface="+mn-cs"/>
              </a:rPr>
              <a:t>, DI является разновидностью более глобального принципа инверсии управления (</a:t>
            </a:r>
            <a:r>
              <a:rPr lang="ru-RU" sz="1200" b="0" i="0" kern="1200" dirty="0" err="1" smtClean="0">
                <a:solidFill>
                  <a:schemeClr val="tx1"/>
                </a:solidFill>
                <a:effectLst/>
                <a:latin typeface="+mn-lt"/>
                <a:ea typeface="+mn-ea"/>
                <a:cs typeface="+mn-cs"/>
              </a:rPr>
              <a:t>IoC</a:t>
            </a:r>
            <a:r>
              <a:rPr lang="ru-RU" sz="1200" b="0" i="0" kern="1200" dirty="0" smtClean="0">
                <a:solidFill>
                  <a:schemeClr val="tx1"/>
                </a:solidFill>
                <a:effectLst/>
                <a:latin typeface="+mn-lt"/>
                <a:ea typeface="+mn-ea"/>
                <a:cs typeface="+mn-cs"/>
              </a:rPr>
              <a:t>), также известного как </a:t>
            </a:r>
            <a:r>
              <a:rPr lang="ru-RU" sz="1200" b="0" i="1" kern="1200" dirty="0" smtClean="0">
                <a:solidFill>
                  <a:schemeClr val="tx1"/>
                </a:solidFill>
                <a:effectLst/>
                <a:latin typeface="+mn-lt"/>
                <a:ea typeface="+mn-ea"/>
                <a:cs typeface="+mn-cs"/>
              </a:rPr>
              <a:t>“</a:t>
            </a:r>
            <a:r>
              <a:rPr lang="ru-RU" sz="1200" b="0" i="1" kern="1200" dirty="0" err="1" smtClean="0">
                <a:solidFill>
                  <a:schemeClr val="tx1"/>
                </a:solidFill>
                <a:effectLst/>
                <a:latin typeface="+mn-lt"/>
                <a:ea typeface="+mn-ea"/>
                <a:cs typeface="+mn-cs"/>
              </a:rPr>
              <a:t>Hollywood</a:t>
            </a:r>
            <a:r>
              <a:rPr lang="ru-RU" sz="1200" b="0" i="1" kern="1200" dirty="0" smtClean="0">
                <a:solidFill>
                  <a:schemeClr val="tx1"/>
                </a:solidFill>
                <a:effectLst/>
                <a:latin typeface="+mn-lt"/>
                <a:ea typeface="+mn-ea"/>
                <a:cs typeface="+mn-cs"/>
              </a:rPr>
              <a:t> </a:t>
            </a:r>
            <a:r>
              <a:rPr lang="ru-RU" sz="1200" b="0" i="1" kern="1200" dirty="0" err="1" smtClean="0">
                <a:solidFill>
                  <a:schemeClr val="tx1"/>
                </a:solidFill>
                <a:effectLst/>
                <a:latin typeface="+mn-lt"/>
                <a:ea typeface="+mn-ea"/>
                <a:cs typeface="+mn-cs"/>
              </a:rPr>
              <a:t>Principle</a:t>
            </a:r>
            <a:r>
              <a:rPr lang="ru-RU" sz="1200" b="0" i="1" kern="1200" dirty="0" smtClean="0">
                <a:solidFill>
                  <a:schemeClr val="tx1"/>
                </a:solidFill>
                <a:effectLst/>
                <a:latin typeface="+mn-lt"/>
                <a:ea typeface="+mn-ea"/>
                <a:cs typeface="+mn-cs"/>
              </a:rPr>
              <a:t>”.</a:t>
            </a:r>
            <a:r>
              <a:rPr lang="ru-RU" sz="1200" b="0" i="0" kern="1200" dirty="0" smtClean="0">
                <a:solidFill>
                  <a:schemeClr val="tx1"/>
                </a:solidFill>
                <a:effectLst/>
                <a:latin typeface="+mn-lt"/>
                <a:ea typeface="+mn-ea"/>
                <a:cs typeface="+mn-cs"/>
              </a:rPr>
              <a:t> Между тем, границы принципов внедрения зависимости достаточно размыты. Невозможно провести действительно четкую границу между этим и другими принципами написания качественного объектно-ориентированного кода. Например, принцип </a:t>
            </a:r>
            <a:r>
              <a:rPr lang="ru-RU" sz="1200" b="0" i="0" kern="1200" dirty="0" err="1" smtClean="0">
                <a:solidFill>
                  <a:schemeClr val="tx1"/>
                </a:solidFill>
                <a:effectLst/>
                <a:latin typeface="+mn-lt"/>
                <a:ea typeface="+mn-ea"/>
                <a:cs typeface="+mn-cs"/>
              </a:rPr>
              <a:t>Dependency</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Inversion</a:t>
            </a:r>
            <a:r>
              <a:rPr lang="ru-RU" sz="1200" b="0" i="0" kern="1200" dirty="0" smtClean="0">
                <a:solidFill>
                  <a:schemeClr val="tx1"/>
                </a:solidFill>
                <a:effectLst/>
                <a:latin typeface="+mn-lt"/>
                <a:ea typeface="+mn-ea"/>
                <a:cs typeface="+mn-cs"/>
              </a:rPr>
              <a:t> из SOLID, который часто путают с </a:t>
            </a:r>
            <a:r>
              <a:rPr lang="ru-RU" sz="1200" b="0" i="0" kern="1200" dirty="0" err="1" smtClean="0">
                <a:solidFill>
                  <a:schemeClr val="tx1"/>
                </a:solidFill>
                <a:effectLst/>
                <a:latin typeface="+mn-lt"/>
                <a:ea typeface="+mn-ea"/>
                <a:cs typeface="+mn-cs"/>
              </a:rPr>
              <a:t>Dependency</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Injection</a:t>
            </a:r>
            <a:r>
              <a:rPr lang="ru-RU" sz="1200" b="0" i="0" kern="1200" dirty="0" smtClean="0">
                <a:solidFill>
                  <a:schemeClr val="tx1"/>
                </a:solidFill>
                <a:effectLst/>
                <a:latin typeface="+mn-lt"/>
                <a:ea typeface="+mn-ea"/>
                <a:cs typeface="+mn-cs"/>
              </a:rPr>
              <a:t>, как бы подразумевает внедрение зависимостей, но им не ограничивается.</a:t>
            </a:r>
            <a:endParaRPr lang="en-US" sz="1200" b="0" i="0" kern="1200" dirty="0" smtClean="0">
              <a:solidFill>
                <a:schemeClr val="tx1"/>
              </a:solidFill>
              <a:effectLst/>
              <a:latin typeface="+mn-lt"/>
              <a:ea typeface="+mn-ea"/>
              <a:cs typeface="+mn-cs"/>
            </a:endParaRPr>
          </a:p>
          <a:p>
            <a:pPr eaLnBrk="1" hangingPunct="1">
              <a:spcBef>
                <a:spcPct val="0"/>
              </a:spcBef>
            </a:pPr>
            <a:endParaRPr lang="en-US" sz="1200" b="0" i="0" kern="1200" dirty="0" smtClean="0">
              <a:solidFill>
                <a:schemeClr val="tx1"/>
              </a:solidFill>
              <a:effectLst/>
              <a:latin typeface="+mn-lt"/>
              <a:ea typeface="+mn-ea"/>
              <a:cs typeface="+mn-cs"/>
            </a:endParaRPr>
          </a:p>
          <a:p>
            <a:pPr marL="0" marR="0" indent="0" algn="l" defTabSz="914400" rtl="0" eaLnBrk="1" fontAlgn="base" latinLnBrk="0" hangingPunct="1">
              <a:lnSpc>
                <a:spcPct val="100000"/>
              </a:lnSpc>
              <a:spcBef>
                <a:spcPct val="0"/>
              </a:spcBef>
              <a:spcAft>
                <a:spcPct val="0"/>
              </a:spcAft>
              <a:buClrTx/>
              <a:buSzTx/>
              <a:buFontTx/>
              <a:buNone/>
              <a:tabLst/>
              <a:defRPr/>
            </a:pPr>
            <a:r>
              <a:rPr lang="ru-RU" dirty="0" smtClean="0"/>
              <a:t>Есть </a:t>
            </a:r>
            <a:r>
              <a:rPr lang="ru-RU" dirty="0" err="1" smtClean="0"/>
              <a:t>Inversion</a:t>
            </a:r>
            <a:r>
              <a:rPr lang="ru-RU" dirty="0" smtClean="0"/>
              <a:t> </a:t>
            </a:r>
            <a:r>
              <a:rPr lang="ru-RU" dirty="0" err="1" smtClean="0"/>
              <a:t>of</a:t>
            </a:r>
            <a:r>
              <a:rPr lang="ru-RU" dirty="0" smtClean="0"/>
              <a:t> </a:t>
            </a:r>
            <a:r>
              <a:rPr lang="ru-RU" dirty="0" err="1" smtClean="0"/>
              <a:t>Control</a:t>
            </a:r>
            <a:r>
              <a:rPr lang="ru-RU" dirty="0" smtClean="0"/>
              <a:t>, переводится как "инверсия управления". Это очень-очень общий принцип проектирования. Делегаты и </a:t>
            </a:r>
            <a:r>
              <a:rPr lang="ru-RU" dirty="0" err="1" smtClean="0"/>
              <a:t>эвенты</a:t>
            </a:r>
            <a:r>
              <a:rPr lang="ru-RU" dirty="0" smtClean="0"/>
              <a:t> - пример реализации этого принципа. Любой код, где вы отдаете управление какому-то внешнему компоненту, и ждете результатов его работы, чтобы продолжить, является реализацией </a:t>
            </a:r>
            <a:r>
              <a:rPr lang="ru-RU" dirty="0" err="1" smtClean="0"/>
              <a:t>Inversion</a:t>
            </a:r>
            <a:r>
              <a:rPr lang="ru-RU" dirty="0" smtClean="0"/>
              <a:t> </a:t>
            </a:r>
            <a:r>
              <a:rPr lang="ru-RU" dirty="0" err="1" smtClean="0"/>
              <a:t>of</a:t>
            </a:r>
            <a:r>
              <a:rPr lang="ru-RU" dirty="0" smtClean="0"/>
              <a:t> </a:t>
            </a:r>
            <a:r>
              <a:rPr lang="ru-RU" dirty="0" err="1" smtClean="0"/>
              <a:t>Contorl</a:t>
            </a:r>
            <a:r>
              <a:rPr lang="ru-RU" dirty="0" smtClean="0"/>
              <a:t>. </a:t>
            </a:r>
            <a:endParaRPr lang="en-US" dirty="0" smtClean="0"/>
          </a:p>
          <a:p>
            <a:pPr eaLnBrk="1" hangingPunct="1">
              <a:spcBef>
                <a:spcPct val="0"/>
              </a:spcBef>
            </a:pPr>
            <a:endParaRPr lang="ru-RU" dirty="0" smtClean="0"/>
          </a:p>
        </p:txBody>
      </p:sp>
      <p:sp>
        <p:nvSpPr>
          <p:cNvPr id="65540"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25B4E337-9567-4A66-BE6E-F8BCFBEE59C3}" type="slidenum">
              <a:rPr lang="en-US" smtClean="0"/>
              <a:pPr fontAlgn="base">
                <a:spcBef>
                  <a:spcPct val="0"/>
                </a:spcBef>
                <a:spcAft>
                  <a:spcPct val="0"/>
                </a:spcAft>
                <a:defRPr/>
              </a:pPr>
              <a:t>53</a:t>
            </a:fld>
            <a:endParaRPr lang="en-US" smtClean="0"/>
          </a:p>
        </p:txBody>
      </p:sp>
    </p:spTree>
    <p:extLst>
      <p:ext uri="{BB962C8B-B14F-4D97-AF65-F5344CB8AC3E}">
        <p14:creationId xmlns:p14="http://schemas.microsoft.com/office/powerpoint/2010/main" val="13649534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Slide Image Placeholder 1"/>
          <p:cNvSpPr>
            <a:spLocks noGrp="1" noRot="1" noChangeAspect="1" noTextEdit="1"/>
          </p:cNvSpPr>
          <p:nvPr>
            <p:ph type="sldImg"/>
          </p:nvPr>
        </p:nvSpPr>
        <p:spPr bwMode="auto">
          <a:xfrm>
            <a:off x="1143000" y="685800"/>
            <a:ext cx="4572000" cy="34290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65539"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normAutofit fontScale="85000" lnSpcReduction="10000"/>
          </a:bodyPr>
          <a:lstStyle/>
          <a:p>
            <a:r>
              <a:rPr lang="ru-RU" sz="1200" kern="1200" dirty="0" smtClean="0">
                <a:solidFill>
                  <a:schemeClr val="tx1"/>
                </a:solidFill>
                <a:latin typeface="+mn-lt"/>
                <a:ea typeface="+mn-ea"/>
                <a:cs typeface="+mn-cs"/>
                <a:hlinkClick r:id="rId3"/>
              </a:rPr>
              <a:t>SRP предназначен для борьбы со сложностью; </a:t>
            </a:r>
            <a:r>
              <a:rPr lang="ru-RU" sz="1200" kern="1200" dirty="0" smtClean="0">
                <a:solidFill>
                  <a:schemeClr val="tx1"/>
                </a:solidFill>
                <a:latin typeface="+mn-lt"/>
                <a:ea typeface="+mn-ea"/>
                <a:cs typeface="+mn-cs"/>
                <a:hlinkClick r:id="rId4"/>
              </a:rPr>
              <a:t>OCP помогает в вопросах расширяемости и параллельной разработки; </a:t>
            </a:r>
            <a:r>
              <a:rPr lang="ru-RU" sz="1200" kern="1200" dirty="0" smtClean="0">
                <a:solidFill>
                  <a:schemeClr val="tx1"/>
                </a:solidFill>
                <a:latin typeface="+mn-lt"/>
                <a:ea typeface="+mn-ea"/>
                <a:cs typeface="+mn-cs"/>
                <a:hlinkClick r:id="rId5"/>
              </a:rPr>
              <a:t>LSP указывает, как использовать наследование «правильно»; </a:t>
            </a:r>
            <a:r>
              <a:rPr lang="ru-RU" sz="1200" kern="1200" dirty="0" smtClean="0">
                <a:solidFill>
                  <a:schemeClr val="tx1"/>
                </a:solidFill>
                <a:latin typeface="+mn-lt"/>
                <a:ea typeface="+mn-ea"/>
                <a:cs typeface="+mn-cs"/>
                <a:hlinkClick r:id="rId6"/>
              </a:rPr>
              <a:t>ISP выделяет разные аспекты класса; а какую проблему призван </a:t>
            </a:r>
            <a:r>
              <a:rPr lang="ru-RU" sz="1200" kern="1200" smtClean="0">
                <a:solidFill>
                  <a:schemeClr val="tx1"/>
                </a:solidFill>
                <a:latin typeface="+mn-lt"/>
                <a:ea typeface="+mn-ea"/>
                <a:cs typeface="+mn-cs"/>
                <a:hlinkClick r:id="rId6"/>
              </a:rPr>
              <a:t>решить DI</a:t>
            </a:r>
            <a:endParaRPr lang="ru-RU" sz="1200" kern="1200" dirty="0" smtClean="0">
              <a:solidFill>
                <a:schemeClr val="tx1"/>
              </a:solidFill>
              <a:latin typeface="+mn-lt"/>
              <a:ea typeface="+mn-ea"/>
              <a:cs typeface="+mn-cs"/>
              <a:hlinkClick r:id="rId6"/>
            </a:endParaRPr>
          </a:p>
          <a:p>
            <a:r>
              <a:rPr lang="ru-RU" sz="1200" kern="1200" dirty="0" smtClean="0">
                <a:solidFill>
                  <a:schemeClr val="tx1"/>
                </a:solidFill>
                <a:latin typeface="+mn-lt"/>
                <a:ea typeface="+mn-ea"/>
                <a:cs typeface="+mn-cs"/>
              </a:rPr>
              <a:t>Как и любой принцип проектирования, DIP должен как-то помогать в получении хорошего дизайна, и в предотвращении «загнивания кода». Другими словами, DIP должен бороться с признаками плохого дизайном, которые так классно сформулировал все тот же Роберт Мартин в своей исходной статье о принципе инверсии зависимостей в 1996м:</a:t>
            </a:r>
            <a:endParaRPr lang="en-US" dirty="0" smtClean="0"/>
          </a:p>
          <a:p>
            <a:pPr marL="0" marR="0" indent="0" algn="l" defTabSz="914400" rtl="0" eaLnBrk="1" fontAlgn="base" latinLnBrk="0" hangingPunct="1">
              <a:lnSpc>
                <a:spcPct val="100000"/>
              </a:lnSpc>
              <a:spcBef>
                <a:spcPct val="0"/>
              </a:spcBef>
              <a:spcAft>
                <a:spcPct val="0"/>
              </a:spcAft>
              <a:buClrTx/>
              <a:buSzTx/>
              <a:buFontTx/>
              <a:buNone/>
              <a:tabLst/>
              <a:defRPr/>
            </a:pPr>
            <a:endParaRPr lang="en-US" dirty="0" smtClean="0"/>
          </a:p>
          <a:p>
            <a:pPr marL="0" marR="0" indent="0" algn="l" defTabSz="914400" rtl="0" eaLnBrk="1" fontAlgn="base" latinLnBrk="0" hangingPunct="1">
              <a:lnSpc>
                <a:spcPct val="100000"/>
              </a:lnSpc>
              <a:spcBef>
                <a:spcPct val="0"/>
              </a:spcBef>
              <a:spcAft>
                <a:spcPct val="0"/>
              </a:spcAft>
              <a:buClrTx/>
              <a:buSzTx/>
              <a:buFontTx/>
              <a:buNone/>
              <a:tabLst/>
              <a:defRPr/>
            </a:pPr>
            <a:r>
              <a:rPr lang="ru-RU" dirty="0" smtClean="0"/>
              <a:t>Абстракция невозможна без инкапсуляции и совершенно не требует наследования. Наследование говорит о наличии еще одного уровня абстракции, который, например, позволяет абстрагироваться от конкретного поведения еще и во время исполнения.</a:t>
            </a:r>
            <a:endParaRPr lang="en-US" dirty="0" smtClean="0"/>
          </a:p>
          <a:p>
            <a:pPr eaLnBrk="1" hangingPunct="1">
              <a:spcBef>
                <a:spcPct val="0"/>
              </a:spcBef>
            </a:pPr>
            <a:endParaRPr lang="en-US" sz="1200" b="0" i="1" kern="1200" dirty="0" smtClean="0">
              <a:solidFill>
                <a:schemeClr val="tx1"/>
              </a:solidFill>
              <a:effectLst/>
              <a:latin typeface="+mn-lt"/>
              <a:ea typeface="+mn-ea"/>
              <a:cs typeface="+mn-cs"/>
            </a:endParaRPr>
          </a:p>
          <a:p>
            <a:pPr eaLnBrk="1" hangingPunct="1">
              <a:spcBef>
                <a:spcPct val="0"/>
              </a:spcBef>
            </a:pPr>
            <a:r>
              <a:rPr lang="ru-RU" sz="1200" b="0" i="1" kern="1200" dirty="0" smtClean="0">
                <a:solidFill>
                  <a:schemeClr val="tx1"/>
                </a:solidFill>
                <a:effectLst/>
                <a:latin typeface="+mn-lt"/>
                <a:ea typeface="+mn-ea"/>
                <a:cs typeface="+mn-cs"/>
              </a:rPr>
              <a:t>Слабая связанность (</a:t>
            </a:r>
            <a:r>
              <a:rPr lang="ru-RU" sz="1200" b="0" i="1" kern="1200" dirty="0" err="1" smtClean="0">
                <a:solidFill>
                  <a:schemeClr val="tx1"/>
                </a:solidFill>
                <a:effectLst/>
                <a:latin typeface="+mn-lt"/>
                <a:ea typeface="+mn-ea"/>
                <a:cs typeface="+mn-cs"/>
              </a:rPr>
              <a:t>low</a:t>
            </a:r>
            <a:r>
              <a:rPr lang="ru-RU" sz="1200" b="0" i="1" kern="1200" dirty="0" smtClean="0">
                <a:solidFill>
                  <a:schemeClr val="tx1"/>
                </a:solidFill>
                <a:effectLst/>
                <a:latin typeface="+mn-lt"/>
                <a:ea typeface="+mn-ea"/>
                <a:cs typeface="+mn-cs"/>
              </a:rPr>
              <a:t> </a:t>
            </a:r>
            <a:r>
              <a:rPr lang="ru-RU" sz="1200" b="0" i="1" kern="1200" dirty="0" err="1" smtClean="0">
                <a:solidFill>
                  <a:schemeClr val="tx1"/>
                </a:solidFill>
                <a:effectLst/>
                <a:latin typeface="+mn-lt"/>
                <a:ea typeface="+mn-ea"/>
                <a:cs typeface="+mn-cs"/>
              </a:rPr>
              <a:t>coupling</a:t>
            </a:r>
            <a:r>
              <a:rPr lang="ru-RU" sz="1200" b="0" i="1" kern="1200" dirty="0" smtClean="0">
                <a:solidFill>
                  <a:schemeClr val="tx1"/>
                </a:solidFill>
                <a:effectLst/>
                <a:latin typeface="+mn-lt"/>
                <a:ea typeface="+mn-ea"/>
                <a:cs typeface="+mn-cs"/>
              </a:rPr>
              <a:t>) часто является признаком хорошо структурированной компьютерной системы и признаком хорошего дизайна.</a:t>
            </a:r>
            <a:r>
              <a:rPr lang="ru-RU" sz="1200" b="0" i="0" kern="1200" dirty="0" smtClean="0">
                <a:solidFill>
                  <a:schemeClr val="tx1"/>
                </a:solidFill>
                <a:effectLst/>
                <a:latin typeface="+mn-lt"/>
                <a:ea typeface="+mn-ea"/>
                <a:cs typeface="+mn-cs"/>
              </a:rPr>
              <a:t> © </a:t>
            </a:r>
            <a:r>
              <a:rPr lang="ru-RU" sz="1200" b="0" i="0" kern="1200" dirty="0" err="1" smtClean="0">
                <a:solidFill>
                  <a:schemeClr val="tx1"/>
                </a:solidFill>
                <a:effectLst/>
                <a:latin typeface="+mn-lt"/>
                <a:ea typeface="+mn-ea"/>
                <a:cs typeface="+mn-cs"/>
              </a:rPr>
              <a:t>Wikipedia</a:t>
            </a:r>
            <a:r>
              <a:rPr lang="ru-RU" dirty="0" smtClean="0"/>
              <a:t/>
            </a:r>
            <a:br>
              <a:rPr lang="ru-RU" dirty="0" smtClean="0"/>
            </a:br>
            <a:r>
              <a:rPr lang="ru-RU" dirty="0" smtClean="0"/>
              <a:t/>
            </a:r>
            <a:br>
              <a:rPr lang="ru-RU" dirty="0" smtClean="0"/>
            </a:br>
            <a:r>
              <a:rPr lang="ru-RU" sz="1200" b="0" i="0" kern="1200" dirty="0" err="1" smtClean="0">
                <a:solidFill>
                  <a:schemeClr val="tx1"/>
                </a:solidFill>
                <a:effectLst/>
                <a:latin typeface="+mn-lt"/>
                <a:ea typeface="+mn-ea"/>
                <a:cs typeface="+mn-cs"/>
              </a:rPr>
              <a:t>Dependency</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Injection</a:t>
            </a:r>
            <a:r>
              <a:rPr lang="ru-RU" sz="1200" b="0" i="0" kern="1200" dirty="0" smtClean="0">
                <a:solidFill>
                  <a:schemeClr val="tx1"/>
                </a:solidFill>
                <a:effectLst/>
                <a:latin typeface="+mn-lt"/>
                <a:ea typeface="+mn-ea"/>
                <a:cs typeface="+mn-cs"/>
              </a:rPr>
              <a:t> (DI) — это набор паттернов и принципов разработки программного обеспечения, которые позволяют писать </a:t>
            </a:r>
            <a:r>
              <a:rPr lang="ru-RU" sz="1200" b="0" i="0" kern="1200" dirty="0" err="1" smtClean="0">
                <a:solidFill>
                  <a:schemeClr val="tx1"/>
                </a:solidFill>
                <a:effectLst/>
                <a:latin typeface="+mn-lt"/>
                <a:ea typeface="+mn-ea"/>
                <a:cs typeface="+mn-cs"/>
              </a:rPr>
              <a:t>слабосвязный</a:t>
            </a:r>
            <a:r>
              <a:rPr lang="ru-RU" sz="1200" b="0" i="0" kern="1200" dirty="0" smtClean="0">
                <a:solidFill>
                  <a:schemeClr val="tx1"/>
                </a:solidFill>
                <a:effectLst/>
                <a:latin typeface="+mn-lt"/>
                <a:ea typeface="+mn-ea"/>
                <a:cs typeface="+mn-cs"/>
              </a:rPr>
              <a:t> код. По мнению </a:t>
            </a:r>
            <a:r>
              <a:rPr lang="ru-RU" sz="1200" b="0" i="0" kern="1200" dirty="0" err="1" smtClean="0">
                <a:solidFill>
                  <a:schemeClr val="tx1"/>
                </a:solidFill>
                <a:effectLst/>
                <a:latin typeface="+mn-lt"/>
                <a:ea typeface="+mn-ea"/>
                <a:cs typeface="+mn-cs"/>
              </a:rPr>
              <a:t>М.Фаулера</a:t>
            </a:r>
            <a:r>
              <a:rPr lang="ru-RU" sz="1200" b="0" i="0" kern="1200" dirty="0" smtClean="0">
                <a:solidFill>
                  <a:schemeClr val="tx1"/>
                </a:solidFill>
                <a:effectLst/>
                <a:latin typeface="+mn-lt"/>
                <a:ea typeface="+mn-ea"/>
                <a:cs typeface="+mn-cs"/>
              </a:rPr>
              <a:t>, DI является разновидностью более глобального принципа инверсии управления (</a:t>
            </a:r>
            <a:r>
              <a:rPr lang="ru-RU" sz="1200" b="0" i="0" kern="1200" dirty="0" err="1" smtClean="0">
                <a:solidFill>
                  <a:schemeClr val="tx1"/>
                </a:solidFill>
                <a:effectLst/>
                <a:latin typeface="+mn-lt"/>
                <a:ea typeface="+mn-ea"/>
                <a:cs typeface="+mn-cs"/>
              </a:rPr>
              <a:t>IoC</a:t>
            </a:r>
            <a:r>
              <a:rPr lang="ru-RU" sz="1200" b="0" i="0" kern="1200" dirty="0" smtClean="0">
                <a:solidFill>
                  <a:schemeClr val="tx1"/>
                </a:solidFill>
                <a:effectLst/>
                <a:latin typeface="+mn-lt"/>
                <a:ea typeface="+mn-ea"/>
                <a:cs typeface="+mn-cs"/>
              </a:rPr>
              <a:t>), также известного как </a:t>
            </a:r>
            <a:r>
              <a:rPr lang="ru-RU" sz="1200" b="0" i="1" kern="1200" dirty="0" smtClean="0">
                <a:solidFill>
                  <a:schemeClr val="tx1"/>
                </a:solidFill>
                <a:effectLst/>
                <a:latin typeface="+mn-lt"/>
                <a:ea typeface="+mn-ea"/>
                <a:cs typeface="+mn-cs"/>
              </a:rPr>
              <a:t>“</a:t>
            </a:r>
            <a:r>
              <a:rPr lang="ru-RU" sz="1200" b="0" i="1" kern="1200" dirty="0" err="1" smtClean="0">
                <a:solidFill>
                  <a:schemeClr val="tx1"/>
                </a:solidFill>
                <a:effectLst/>
                <a:latin typeface="+mn-lt"/>
                <a:ea typeface="+mn-ea"/>
                <a:cs typeface="+mn-cs"/>
              </a:rPr>
              <a:t>Hollywood</a:t>
            </a:r>
            <a:r>
              <a:rPr lang="ru-RU" sz="1200" b="0" i="1" kern="1200" dirty="0" smtClean="0">
                <a:solidFill>
                  <a:schemeClr val="tx1"/>
                </a:solidFill>
                <a:effectLst/>
                <a:latin typeface="+mn-lt"/>
                <a:ea typeface="+mn-ea"/>
                <a:cs typeface="+mn-cs"/>
              </a:rPr>
              <a:t> </a:t>
            </a:r>
            <a:r>
              <a:rPr lang="ru-RU" sz="1200" b="0" i="1" kern="1200" dirty="0" err="1" smtClean="0">
                <a:solidFill>
                  <a:schemeClr val="tx1"/>
                </a:solidFill>
                <a:effectLst/>
                <a:latin typeface="+mn-lt"/>
                <a:ea typeface="+mn-ea"/>
                <a:cs typeface="+mn-cs"/>
              </a:rPr>
              <a:t>Principle</a:t>
            </a:r>
            <a:r>
              <a:rPr lang="ru-RU" sz="1200" b="0" i="1" kern="1200" dirty="0" smtClean="0">
                <a:solidFill>
                  <a:schemeClr val="tx1"/>
                </a:solidFill>
                <a:effectLst/>
                <a:latin typeface="+mn-lt"/>
                <a:ea typeface="+mn-ea"/>
                <a:cs typeface="+mn-cs"/>
              </a:rPr>
              <a:t>”.</a:t>
            </a:r>
            <a:r>
              <a:rPr lang="ru-RU" sz="1200" b="0" i="0" kern="1200" dirty="0" smtClean="0">
                <a:solidFill>
                  <a:schemeClr val="tx1"/>
                </a:solidFill>
                <a:effectLst/>
                <a:latin typeface="+mn-lt"/>
                <a:ea typeface="+mn-ea"/>
                <a:cs typeface="+mn-cs"/>
              </a:rPr>
              <a:t> Между тем, границы принципов внедрения зависимости достаточно размыты. Невозможно провести действительно четкую границу между этим и другими принципами написания качественного объектно-ориентированного кода. Например, принцип </a:t>
            </a:r>
            <a:r>
              <a:rPr lang="ru-RU" sz="1200" b="0" i="0" kern="1200" dirty="0" err="1" smtClean="0">
                <a:solidFill>
                  <a:schemeClr val="tx1"/>
                </a:solidFill>
                <a:effectLst/>
                <a:latin typeface="+mn-lt"/>
                <a:ea typeface="+mn-ea"/>
                <a:cs typeface="+mn-cs"/>
              </a:rPr>
              <a:t>Dependency</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Inversion</a:t>
            </a:r>
            <a:r>
              <a:rPr lang="ru-RU" sz="1200" b="0" i="0" kern="1200" dirty="0" smtClean="0">
                <a:solidFill>
                  <a:schemeClr val="tx1"/>
                </a:solidFill>
                <a:effectLst/>
                <a:latin typeface="+mn-lt"/>
                <a:ea typeface="+mn-ea"/>
                <a:cs typeface="+mn-cs"/>
              </a:rPr>
              <a:t> из SOLID, который часто путают с </a:t>
            </a:r>
            <a:r>
              <a:rPr lang="ru-RU" sz="1200" b="0" i="0" kern="1200" dirty="0" err="1" smtClean="0">
                <a:solidFill>
                  <a:schemeClr val="tx1"/>
                </a:solidFill>
                <a:effectLst/>
                <a:latin typeface="+mn-lt"/>
                <a:ea typeface="+mn-ea"/>
                <a:cs typeface="+mn-cs"/>
              </a:rPr>
              <a:t>Dependency</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Injection</a:t>
            </a:r>
            <a:r>
              <a:rPr lang="ru-RU" sz="1200" b="0" i="0" kern="1200" dirty="0" smtClean="0">
                <a:solidFill>
                  <a:schemeClr val="tx1"/>
                </a:solidFill>
                <a:effectLst/>
                <a:latin typeface="+mn-lt"/>
                <a:ea typeface="+mn-ea"/>
                <a:cs typeface="+mn-cs"/>
              </a:rPr>
              <a:t>, как бы подразумевает внедрение зависимостей, но им не ограничивается.</a:t>
            </a:r>
            <a:endParaRPr lang="en-US" sz="1200" b="0" i="0" kern="1200" dirty="0" smtClean="0">
              <a:solidFill>
                <a:schemeClr val="tx1"/>
              </a:solidFill>
              <a:effectLst/>
              <a:latin typeface="+mn-lt"/>
              <a:ea typeface="+mn-ea"/>
              <a:cs typeface="+mn-cs"/>
            </a:endParaRPr>
          </a:p>
          <a:p>
            <a:pPr eaLnBrk="1" hangingPunct="1">
              <a:spcBef>
                <a:spcPct val="0"/>
              </a:spcBef>
            </a:pPr>
            <a:endParaRPr lang="en-US" sz="1200" b="0" i="0" kern="1200" dirty="0" smtClean="0">
              <a:solidFill>
                <a:schemeClr val="tx1"/>
              </a:solidFill>
              <a:effectLst/>
              <a:latin typeface="+mn-lt"/>
              <a:ea typeface="+mn-ea"/>
              <a:cs typeface="+mn-cs"/>
            </a:endParaRPr>
          </a:p>
          <a:p>
            <a:pPr marL="0" marR="0" indent="0" algn="l" defTabSz="914400" rtl="0" eaLnBrk="1" fontAlgn="base" latinLnBrk="0" hangingPunct="1">
              <a:lnSpc>
                <a:spcPct val="100000"/>
              </a:lnSpc>
              <a:spcBef>
                <a:spcPct val="0"/>
              </a:spcBef>
              <a:spcAft>
                <a:spcPct val="0"/>
              </a:spcAft>
              <a:buClrTx/>
              <a:buSzTx/>
              <a:buFontTx/>
              <a:buNone/>
              <a:tabLst/>
              <a:defRPr/>
            </a:pPr>
            <a:r>
              <a:rPr lang="ru-RU" dirty="0" smtClean="0"/>
              <a:t>Есть </a:t>
            </a:r>
            <a:r>
              <a:rPr lang="ru-RU" dirty="0" err="1" smtClean="0"/>
              <a:t>Inversion</a:t>
            </a:r>
            <a:r>
              <a:rPr lang="ru-RU" dirty="0" smtClean="0"/>
              <a:t> </a:t>
            </a:r>
            <a:r>
              <a:rPr lang="ru-RU" dirty="0" err="1" smtClean="0"/>
              <a:t>of</a:t>
            </a:r>
            <a:r>
              <a:rPr lang="ru-RU" dirty="0" smtClean="0"/>
              <a:t> </a:t>
            </a:r>
            <a:r>
              <a:rPr lang="ru-RU" dirty="0" err="1" smtClean="0"/>
              <a:t>Control</a:t>
            </a:r>
            <a:r>
              <a:rPr lang="ru-RU" dirty="0" smtClean="0"/>
              <a:t>, переводится как "инверсия управления". Это очень-очень общий принцип проектирования. Делегаты и </a:t>
            </a:r>
            <a:r>
              <a:rPr lang="ru-RU" dirty="0" err="1" smtClean="0"/>
              <a:t>эвенты</a:t>
            </a:r>
            <a:r>
              <a:rPr lang="ru-RU" dirty="0" smtClean="0"/>
              <a:t> - пример реализации этого принципа. Любой код, где вы отдаете управление какому-то внешнему компоненту, и ждете результатов его работы, чтобы продолжить, является реализацией </a:t>
            </a:r>
            <a:r>
              <a:rPr lang="ru-RU" dirty="0" err="1" smtClean="0"/>
              <a:t>Inversion</a:t>
            </a:r>
            <a:r>
              <a:rPr lang="ru-RU" dirty="0" smtClean="0"/>
              <a:t> </a:t>
            </a:r>
            <a:r>
              <a:rPr lang="ru-RU" dirty="0" err="1" smtClean="0"/>
              <a:t>of</a:t>
            </a:r>
            <a:r>
              <a:rPr lang="ru-RU" dirty="0" smtClean="0"/>
              <a:t> </a:t>
            </a:r>
            <a:r>
              <a:rPr lang="ru-RU" dirty="0" err="1" smtClean="0"/>
              <a:t>Contorl</a:t>
            </a:r>
            <a:r>
              <a:rPr lang="ru-RU" dirty="0" smtClean="0"/>
              <a:t>. </a:t>
            </a:r>
            <a:endParaRPr lang="en-US" dirty="0" smtClean="0"/>
          </a:p>
          <a:p>
            <a:pPr eaLnBrk="1" hangingPunct="1">
              <a:spcBef>
                <a:spcPct val="0"/>
              </a:spcBef>
            </a:pPr>
            <a:endParaRPr lang="ru-RU" dirty="0" smtClean="0"/>
          </a:p>
        </p:txBody>
      </p:sp>
      <p:sp>
        <p:nvSpPr>
          <p:cNvPr id="65540"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25B4E337-9567-4A66-BE6E-F8BCFBEE59C3}" type="slidenum">
              <a:rPr lang="en-US" smtClean="0"/>
              <a:pPr fontAlgn="base">
                <a:spcBef>
                  <a:spcPct val="0"/>
                </a:spcBef>
                <a:spcAft>
                  <a:spcPct val="0"/>
                </a:spcAft>
                <a:defRPr/>
              </a:pPr>
              <a:t>55</a:t>
            </a:fld>
            <a:endParaRPr lang="en-US" smtClean="0"/>
          </a:p>
        </p:txBody>
      </p:sp>
    </p:spTree>
    <p:extLst>
      <p:ext uri="{BB962C8B-B14F-4D97-AF65-F5344CB8AC3E}">
        <p14:creationId xmlns:p14="http://schemas.microsoft.com/office/powerpoint/2010/main" val="140739229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FF11213-E783-4CE4-959C-B6AFB167A27B}" type="slidenum">
              <a:rPr lang="en-US" smtClean="0"/>
              <a:pPr>
                <a:defRPr/>
              </a:pPr>
              <a:t>56</a:t>
            </a:fld>
            <a:endParaRPr lang="en-US"/>
          </a:p>
        </p:txBody>
      </p:sp>
    </p:spTree>
    <p:extLst>
      <p:ext uri="{BB962C8B-B14F-4D97-AF65-F5344CB8AC3E}">
        <p14:creationId xmlns:p14="http://schemas.microsoft.com/office/powerpoint/2010/main" val="29551253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lide Image Placeholder 1"/>
          <p:cNvSpPr>
            <a:spLocks noGrp="1" noRot="1" noChangeAspect="1" noTextEdit="1"/>
          </p:cNvSpPr>
          <p:nvPr>
            <p:ph type="sldImg"/>
          </p:nvPr>
        </p:nvSpPr>
        <p:spPr bwMode="auto">
          <a:xfrm>
            <a:off x="1143000" y="685800"/>
            <a:ext cx="4572000" cy="34290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49155"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ru-RU" dirty="0" smtClean="0"/>
              <a:t>Паттерны - типовые решения типовых задач</a:t>
            </a:r>
          </a:p>
          <a:p>
            <a:pPr eaLnBrk="1" hangingPunct="1">
              <a:spcBef>
                <a:spcPct val="0"/>
              </a:spcBef>
            </a:pPr>
            <a:r>
              <a:rPr lang="ru-RU" dirty="0" smtClean="0"/>
              <a:t>Принципы – общие рекомендации по написанию качественного кода</a:t>
            </a:r>
          </a:p>
        </p:txBody>
      </p:sp>
      <p:sp>
        <p:nvSpPr>
          <p:cNvPr id="49156"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886B3054-A9AD-48C4-8A46-C9EC102B20D3}" type="slidenum">
              <a:rPr lang="en-US" smtClean="0"/>
              <a:pPr fontAlgn="base">
                <a:spcBef>
                  <a:spcPct val="0"/>
                </a:spcBef>
                <a:spcAft>
                  <a:spcPct val="0"/>
                </a:spcAft>
                <a:defRPr/>
              </a:pPr>
              <a:t>9</a:t>
            </a:fld>
            <a:endParaRPr lang="en-US" smtClean="0"/>
          </a:p>
        </p:txBody>
      </p:sp>
    </p:spTree>
    <p:extLst>
      <p:ext uri="{BB962C8B-B14F-4D97-AF65-F5344CB8AC3E}">
        <p14:creationId xmlns:p14="http://schemas.microsoft.com/office/powerpoint/2010/main" val="42524597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b="1" i="0" kern="1200" dirty="0" smtClean="0">
                <a:solidFill>
                  <a:schemeClr val="tx1"/>
                </a:solidFill>
                <a:effectLst/>
                <a:latin typeface="+mn-lt"/>
                <a:ea typeface="+mn-ea"/>
                <a:cs typeface="+mn-cs"/>
              </a:rPr>
              <a:t>Передача зависимостей через конструктор является предпочтительным способом внедрения зависимостей, поскольку в этом случае проще всего обеспечить четкий контракт между классом и его клиентами</a:t>
            </a:r>
            <a:endParaRPr lang="en-US" dirty="0"/>
          </a:p>
        </p:txBody>
      </p:sp>
      <p:sp>
        <p:nvSpPr>
          <p:cNvPr id="4" name="Номер слайда 3"/>
          <p:cNvSpPr>
            <a:spLocks noGrp="1"/>
          </p:cNvSpPr>
          <p:nvPr>
            <p:ph type="sldNum" sz="quarter" idx="10"/>
          </p:nvPr>
        </p:nvSpPr>
        <p:spPr/>
        <p:txBody>
          <a:bodyPr/>
          <a:lstStyle/>
          <a:p>
            <a:pPr>
              <a:defRPr/>
            </a:pPr>
            <a:fld id="{CFF11213-E783-4CE4-959C-B6AFB167A27B}" type="slidenum">
              <a:rPr lang="en-US" smtClean="0"/>
              <a:pPr>
                <a:defRPr/>
              </a:pPr>
              <a:t>57</a:t>
            </a:fld>
            <a:endParaRPr lang="en-US"/>
          </a:p>
        </p:txBody>
      </p:sp>
    </p:spTree>
    <p:extLst>
      <p:ext uri="{BB962C8B-B14F-4D97-AF65-F5344CB8AC3E}">
        <p14:creationId xmlns:p14="http://schemas.microsoft.com/office/powerpoint/2010/main" val="317400598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1" i="0" kern="1200" dirty="0" smtClean="0">
                <a:solidFill>
                  <a:schemeClr val="tx1"/>
                </a:solidFill>
                <a:effectLst/>
                <a:latin typeface="+mn-lt"/>
                <a:ea typeface="+mn-ea"/>
                <a:cs typeface="+mn-cs"/>
              </a:rPr>
              <a:t>http://</a:t>
            </a:r>
            <a:r>
              <a:rPr lang="en-US" sz="1200" b="1" i="0" kern="1200" dirty="0" err="1" smtClean="0">
                <a:solidFill>
                  <a:schemeClr val="tx1"/>
                </a:solidFill>
                <a:effectLst/>
                <a:latin typeface="+mn-lt"/>
                <a:ea typeface="+mn-ea"/>
                <a:cs typeface="+mn-cs"/>
              </a:rPr>
              <a:t>habrahabr.ru</a:t>
            </a:r>
            <a:r>
              <a:rPr lang="en-US" sz="1200" b="1" i="0" kern="1200" dirty="0" smtClean="0">
                <a:solidFill>
                  <a:schemeClr val="tx1"/>
                </a:solidFill>
                <a:effectLst/>
                <a:latin typeface="+mn-lt"/>
                <a:ea typeface="+mn-ea"/>
                <a:cs typeface="+mn-cs"/>
              </a:rPr>
              <a:t>/post/215605/</a:t>
            </a:r>
          </a:p>
          <a:p>
            <a:pPr fontAlgn="base"/>
            <a:endParaRPr lang="en-US" sz="1200" b="1" i="0" kern="1200" dirty="0" smtClean="0">
              <a:solidFill>
                <a:schemeClr val="tx1"/>
              </a:solidFill>
              <a:effectLst/>
              <a:latin typeface="+mn-lt"/>
              <a:ea typeface="+mn-ea"/>
              <a:cs typeface="+mn-cs"/>
            </a:endParaRPr>
          </a:p>
          <a:p>
            <a:pPr fontAlgn="base"/>
            <a:r>
              <a:rPr lang="ru-RU" sz="1200" b="1" i="0" kern="1200" dirty="0" smtClean="0">
                <a:solidFill>
                  <a:schemeClr val="tx1"/>
                </a:solidFill>
                <a:effectLst/>
                <a:latin typeface="+mn-lt"/>
                <a:ea typeface="+mn-ea"/>
                <a:cs typeface="+mn-cs"/>
              </a:rPr>
              <a:t>Признаки контроллера</a:t>
            </a:r>
            <a:r>
              <a:rPr lang="ru-RU" dirty="0" smtClean="0"/>
              <a:t/>
            </a:r>
            <a:br>
              <a:rPr lang="ru-RU" dirty="0" smtClean="0"/>
            </a:br>
            <a:r>
              <a:rPr lang="ru-RU" sz="1200" b="0" i="0" kern="1200" dirty="0" smtClean="0">
                <a:solidFill>
                  <a:schemeClr val="tx1"/>
                </a:solidFill>
                <a:effectLst/>
                <a:latin typeface="+mn-lt"/>
                <a:ea typeface="+mn-ea"/>
                <a:cs typeface="+mn-cs"/>
              </a:rPr>
              <a:t>Контроллер определяет, какие представление должно быть отображено в данный момент;</a:t>
            </a:r>
          </a:p>
          <a:p>
            <a:pPr fontAlgn="base"/>
            <a:r>
              <a:rPr lang="ru-RU" sz="1200" b="0" i="0" kern="1200" dirty="0" smtClean="0">
                <a:solidFill>
                  <a:schemeClr val="tx1"/>
                </a:solidFill>
                <a:effectLst/>
                <a:latin typeface="+mn-lt"/>
                <a:ea typeface="+mn-ea"/>
                <a:cs typeface="+mn-cs"/>
              </a:rPr>
              <a:t>События представления могут повлиять только на </a:t>
            </a:r>
            <a:r>
              <a:rPr lang="ru-RU" sz="1200" b="0" i="0" kern="1200" dirty="0" err="1" smtClean="0">
                <a:solidFill>
                  <a:schemeClr val="tx1"/>
                </a:solidFill>
                <a:effectLst/>
                <a:latin typeface="+mn-lt"/>
                <a:ea typeface="+mn-ea"/>
                <a:cs typeface="+mn-cs"/>
              </a:rPr>
              <a:t>контроллер.контроллер</a:t>
            </a:r>
            <a:r>
              <a:rPr lang="ru-RU" sz="1200" b="0" i="0" kern="1200" dirty="0" smtClean="0">
                <a:solidFill>
                  <a:schemeClr val="tx1"/>
                </a:solidFill>
                <a:effectLst/>
                <a:latin typeface="+mn-lt"/>
                <a:ea typeface="+mn-ea"/>
                <a:cs typeface="+mn-cs"/>
              </a:rPr>
              <a:t> может повлиять на модель и определить другое представление.</a:t>
            </a:r>
          </a:p>
          <a:p>
            <a:pPr fontAlgn="base"/>
            <a:r>
              <a:rPr lang="ru-RU" sz="1200" b="0" i="0" kern="1200" dirty="0" smtClean="0">
                <a:solidFill>
                  <a:schemeClr val="tx1"/>
                </a:solidFill>
                <a:effectLst/>
                <a:latin typeface="+mn-lt"/>
                <a:ea typeface="+mn-ea"/>
                <a:cs typeface="+mn-cs"/>
              </a:rPr>
              <a:t>Возможно несколько представлений только для одного контроллера;</a:t>
            </a:r>
          </a:p>
          <a:p>
            <a:endParaRPr lang="en-US" sz="1200" b="1" i="0" kern="1200" dirty="0" smtClean="0">
              <a:solidFill>
                <a:schemeClr val="tx1"/>
              </a:solidFill>
              <a:effectLst/>
              <a:latin typeface="+mn-lt"/>
              <a:ea typeface="+mn-ea"/>
              <a:cs typeface="+mn-cs"/>
            </a:endParaRPr>
          </a:p>
          <a:p>
            <a:endParaRPr lang="en-US" sz="1200" b="1" i="0" kern="1200" dirty="0" smtClean="0">
              <a:solidFill>
                <a:schemeClr val="tx1"/>
              </a:solidFill>
              <a:effectLst/>
              <a:latin typeface="+mn-lt"/>
              <a:ea typeface="+mn-ea"/>
              <a:cs typeface="+mn-cs"/>
            </a:endParaRPr>
          </a:p>
          <a:p>
            <a:r>
              <a:rPr lang="ru-RU" sz="1200" b="1" i="0" kern="1200" dirty="0" smtClean="0">
                <a:solidFill>
                  <a:schemeClr val="tx1"/>
                </a:solidFill>
                <a:effectLst/>
                <a:latin typeface="+mn-lt"/>
                <a:ea typeface="+mn-ea"/>
                <a:cs typeface="+mn-cs"/>
              </a:rPr>
              <a:t>Реализация:</a:t>
            </a:r>
            <a:r>
              <a:rPr lang="ru-RU" dirty="0" smtClean="0"/>
              <a:t/>
            </a:r>
            <a:br>
              <a:rPr lang="ru-RU" dirty="0" smtClean="0"/>
            </a:br>
            <a:r>
              <a:rPr lang="ru-RU" sz="1200" b="0" i="0" kern="1200" dirty="0" smtClean="0">
                <a:solidFill>
                  <a:schemeClr val="tx1"/>
                </a:solidFill>
                <a:effectLst/>
                <a:latin typeface="+mn-lt"/>
                <a:ea typeface="+mn-ea"/>
                <a:cs typeface="+mn-cs"/>
              </a:rPr>
              <a:t>Контроллер перехватывает событие извне и в соответствии с заложенной в него логикой, реагирует на это событие изменяя </a:t>
            </a:r>
            <a:r>
              <a:rPr lang="ru-RU" sz="1200" b="0" i="0" kern="1200" dirty="0" err="1" smtClean="0">
                <a:solidFill>
                  <a:schemeClr val="tx1"/>
                </a:solidFill>
                <a:effectLst/>
                <a:latin typeface="+mn-lt"/>
                <a:ea typeface="+mn-ea"/>
                <a:cs typeface="+mn-cs"/>
              </a:rPr>
              <a:t>Mодель</a:t>
            </a:r>
            <a:r>
              <a:rPr lang="ru-RU" sz="1200" b="0" i="0" kern="1200" dirty="0" smtClean="0">
                <a:solidFill>
                  <a:schemeClr val="tx1"/>
                </a:solidFill>
                <a:effectLst/>
                <a:latin typeface="+mn-lt"/>
                <a:ea typeface="+mn-ea"/>
                <a:cs typeface="+mn-cs"/>
              </a:rPr>
              <a:t>, посредством вызова соответствующего метода. После изменения Модель использует событие о том что она изменилась, и все подписанные на это события Представления, получив его, обращаются к Модели за обновленными данными, после чего их и отображают.</a:t>
            </a:r>
            <a:endParaRPr lang="en-US" dirty="0"/>
          </a:p>
        </p:txBody>
      </p:sp>
      <p:sp>
        <p:nvSpPr>
          <p:cNvPr id="4" name="Slide Number Placeholder 3"/>
          <p:cNvSpPr>
            <a:spLocks noGrp="1"/>
          </p:cNvSpPr>
          <p:nvPr>
            <p:ph type="sldNum" sz="quarter" idx="10"/>
          </p:nvPr>
        </p:nvSpPr>
        <p:spPr/>
        <p:txBody>
          <a:bodyPr/>
          <a:lstStyle/>
          <a:p>
            <a:pPr>
              <a:defRPr/>
            </a:pPr>
            <a:fld id="{CFF11213-E783-4CE4-959C-B6AFB167A27B}" type="slidenum">
              <a:rPr lang="en-US" smtClean="0"/>
              <a:pPr>
                <a:defRPr/>
              </a:pPr>
              <a:t>58</a:t>
            </a:fld>
            <a:endParaRPr lang="en-US"/>
          </a:p>
        </p:txBody>
      </p:sp>
    </p:spTree>
    <p:extLst>
      <p:ext uri="{BB962C8B-B14F-4D97-AF65-F5344CB8AC3E}">
        <p14:creationId xmlns:p14="http://schemas.microsoft.com/office/powerpoint/2010/main" val="212502378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t>
            </a:r>
            <a:r>
              <a:rPr lang="en-US" dirty="0" err="1" smtClean="0"/>
              <a:t>sergeyteplyakov.blogspot.com.by</a:t>
            </a:r>
            <a:r>
              <a:rPr lang="en-US" dirty="0" smtClean="0"/>
              <a:t>/2012/12/di-constructor-</a:t>
            </a:r>
            <a:r>
              <a:rPr lang="en-US" dirty="0" err="1" smtClean="0"/>
              <a:t>injection.html</a:t>
            </a:r>
            <a:endParaRPr lang="en-US" dirty="0"/>
          </a:p>
        </p:txBody>
      </p:sp>
      <p:sp>
        <p:nvSpPr>
          <p:cNvPr id="4" name="Slide Number Placeholder 3"/>
          <p:cNvSpPr>
            <a:spLocks noGrp="1"/>
          </p:cNvSpPr>
          <p:nvPr>
            <p:ph type="sldNum" sz="quarter" idx="10"/>
          </p:nvPr>
        </p:nvSpPr>
        <p:spPr/>
        <p:txBody>
          <a:bodyPr/>
          <a:lstStyle/>
          <a:p>
            <a:pPr>
              <a:defRPr/>
            </a:pPr>
            <a:fld id="{CFF11213-E783-4CE4-959C-B6AFB167A27B}" type="slidenum">
              <a:rPr lang="en-US" smtClean="0"/>
              <a:pPr>
                <a:defRPr/>
              </a:pPr>
              <a:t>60</a:t>
            </a:fld>
            <a:endParaRPr lang="en-US"/>
          </a:p>
        </p:txBody>
      </p:sp>
    </p:spTree>
    <p:extLst>
      <p:ext uri="{BB962C8B-B14F-4D97-AF65-F5344CB8AC3E}">
        <p14:creationId xmlns:p14="http://schemas.microsoft.com/office/powerpoint/2010/main" val="211730360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smtClean="0"/>
              <a:t>Аналог сеттера -</a:t>
            </a:r>
            <a:endParaRPr lang="en-US" dirty="0"/>
          </a:p>
        </p:txBody>
      </p:sp>
      <p:sp>
        <p:nvSpPr>
          <p:cNvPr id="4" name="Slide Number Placeholder 3"/>
          <p:cNvSpPr>
            <a:spLocks noGrp="1"/>
          </p:cNvSpPr>
          <p:nvPr>
            <p:ph type="sldNum" sz="quarter" idx="10"/>
          </p:nvPr>
        </p:nvSpPr>
        <p:spPr/>
        <p:txBody>
          <a:bodyPr/>
          <a:lstStyle/>
          <a:p>
            <a:pPr>
              <a:defRPr/>
            </a:pPr>
            <a:fld id="{CFF11213-E783-4CE4-959C-B6AFB167A27B}" type="slidenum">
              <a:rPr lang="en-US" smtClean="0"/>
              <a:pPr>
                <a:defRPr/>
              </a:pPr>
              <a:t>65</a:t>
            </a:fld>
            <a:endParaRPr lang="en-US"/>
          </a:p>
        </p:txBody>
      </p:sp>
    </p:spTree>
    <p:extLst>
      <p:ext uri="{BB962C8B-B14F-4D97-AF65-F5344CB8AC3E}">
        <p14:creationId xmlns:p14="http://schemas.microsoft.com/office/powerpoint/2010/main" val="77147636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b="1" dirty="0" err="1" smtClean="0">
                <a:solidFill>
                  <a:srgbClr val="333333"/>
                </a:solidFill>
                <a:latin typeface="Georgia" charset="0"/>
              </a:rPr>
              <a:t>IFormatProvider</a:t>
            </a:r>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CFF11213-E783-4CE4-959C-B6AFB167A27B}" type="slidenum">
              <a:rPr lang="en-US" smtClean="0"/>
              <a:pPr>
                <a:defRPr/>
              </a:pPr>
              <a:t>66</a:t>
            </a:fld>
            <a:endParaRPr lang="en-US"/>
          </a:p>
        </p:txBody>
      </p:sp>
    </p:spTree>
    <p:extLst>
      <p:ext uri="{BB962C8B-B14F-4D97-AF65-F5344CB8AC3E}">
        <p14:creationId xmlns:p14="http://schemas.microsoft.com/office/powerpoint/2010/main" val="33223828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b="1" dirty="0" err="1" smtClean="0">
                <a:solidFill>
                  <a:srgbClr val="333333"/>
                </a:solidFill>
                <a:latin typeface="Georgia" charset="0"/>
              </a:rPr>
              <a:t>IFormatProvider</a:t>
            </a:r>
            <a:endParaRPr lang="en-US" smtClean="0"/>
          </a:p>
          <a:p>
            <a:endParaRPr lang="en-US"/>
          </a:p>
        </p:txBody>
      </p:sp>
      <p:sp>
        <p:nvSpPr>
          <p:cNvPr id="4" name="Slide Number Placeholder 3"/>
          <p:cNvSpPr>
            <a:spLocks noGrp="1"/>
          </p:cNvSpPr>
          <p:nvPr>
            <p:ph type="sldNum" sz="quarter" idx="10"/>
          </p:nvPr>
        </p:nvSpPr>
        <p:spPr/>
        <p:txBody>
          <a:bodyPr/>
          <a:lstStyle/>
          <a:p>
            <a:pPr>
              <a:defRPr/>
            </a:pPr>
            <a:fld id="{CFF11213-E783-4CE4-959C-B6AFB167A27B}" type="slidenum">
              <a:rPr lang="en-US" smtClean="0"/>
              <a:pPr>
                <a:defRPr/>
              </a:pPr>
              <a:t>67</a:t>
            </a:fld>
            <a:endParaRPr lang="en-US"/>
          </a:p>
        </p:txBody>
      </p:sp>
    </p:spTree>
    <p:extLst>
      <p:ext uri="{BB962C8B-B14F-4D97-AF65-F5344CB8AC3E}">
        <p14:creationId xmlns:p14="http://schemas.microsoft.com/office/powerpoint/2010/main" val="98191469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b="1" dirty="0" err="1" smtClean="0">
                <a:solidFill>
                  <a:srgbClr val="333333"/>
                </a:solidFill>
                <a:latin typeface="Georgia" charset="0"/>
              </a:rPr>
              <a:t>IFormatProvider</a:t>
            </a:r>
            <a:endParaRPr lang="en-US" smtClean="0"/>
          </a:p>
          <a:p>
            <a:endParaRPr lang="en-US"/>
          </a:p>
        </p:txBody>
      </p:sp>
      <p:sp>
        <p:nvSpPr>
          <p:cNvPr id="4" name="Slide Number Placeholder 3"/>
          <p:cNvSpPr>
            <a:spLocks noGrp="1"/>
          </p:cNvSpPr>
          <p:nvPr>
            <p:ph type="sldNum" sz="quarter" idx="10"/>
          </p:nvPr>
        </p:nvSpPr>
        <p:spPr/>
        <p:txBody>
          <a:bodyPr/>
          <a:lstStyle/>
          <a:p>
            <a:pPr>
              <a:defRPr/>
            </a:pPr>
            <a:fld id="{CFF11213-E783-4CE4-959C-B6AFB167A27B}" type="slidenum">
              <a:rPr lang="en-US" smtClean="0"/>
              <a:pPr>
                <a:defRPr/>
              </a:pPr>
              <a:t>68</a:t>
            </a:fld>
            <a:endParaRPr lang="en-US"/>
          </a:p>
        </p:txBody>
      </p:sp>
    </p:spTree>
    <p:extLst>
      <p:ext uri="{BB962C8B-B14F-4D97-AF65-F5344CB8AC3E}">
        <p14:creationId xmlns:p14="http://schemas.microsoft.com/office/powerpoint/2010/main" val="159989306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b="1" dirty="0" err="1" smtClean="0">
                <a:solidFill>
                  <a:srgbClr val="333333"/>
                </a:solidFill>
                <a:latin typeface="Georgia" charset="0"/>
              </a:rPr>
              <a:t>IFormatProvider</a:t>
            </a:r>
            <a:endParaRPr lang="en-US" smtClean="0"/>
          </a:p>
          <a:p>
            <a:endParaRPr lang="en-US"/>
          </a:p>
        </p:txBody>
      </p:sp>
      <p:sp>
        <p:nvSpPr>
          <p:cNvPr id="4" name="Slide Number Placeholder 3"/>
          <p:cNvSpPr>
            <a:spLocks noGrp="1"/>
          </p:cNvSpPr>
          <p:nvPr>
            <p:ph type="sldNum" sz="quarter" idx="10"/>
          </p:nvPr>
        </p:nvSpPr>
        <p:spPr/>
        <p:txBody>
          <a:bodyPr/>
          <a:lstStyle/>
          <a:p>
            <a:pPr>
              <a:defRPr/>
            </a:pPr>
            <a:fld id="{CFF11213-E783-4CE4-959C-B6AFB167A27B}" type="slidenum">
              <a:rPr lang="en-US" smtClean="0"/>
              <a:pPr>
                <a:defRPr/>
              </a:pPr>
              <a:t>69</a:t>
            </a:fld>
            <a:endParaRPr lang="en-US"/>
          </a:p>
        </p:txBody>
      </p:sp>
    </p:spTree>
    <p:extLst>
      <p:ext uri="{BB962C8B-B14F-4D97-AF65-F5344CB8AC3E}">
        <p14:creationId xmlns:p14="http://schemas.microsoft.com/office/powerpoint/2010/main" val="6123531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bwMode="auto">
          <a:xfrm>
            <a:off x="1143000" y="685800"/>
            <a:ext cx="4572000" cy="34290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50179"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ru-RU" dirty="0" smtClean="0"/>
              <a:t>Инкапсулируйте</a:t>
            </a:r>
            <a:r>
              <a:rPr lang="ru-RU" baseline="0" dirty="0" smtClean="0"/>
              <a:t> то, что изменяется</a:t>
            </a:r>
          </a:p>
          <a:p>
            <a:pPr eaLnBrk="1" hangingPunct="1">
              <a:spcBef>
                <a:spcPct val="0"/>
              </a:spcBef>
            </a:pPr>
            <a:r>
              <a:rPr lang="ru-RU" baseline="0" dirty="0" smtClean="0"/>
              <a:t>Предпочитайте агрегацию наследованию</a:t>
            </a:r>
          </a:p>
          <a:p>
            <a:pPr eaLnBrk="1" hangingPunct="1">
              <a:spcBef>
                <a:spcPct val="0"/>
              </a:spcBef>
            </a:pPr>
            <a:r>
              <a:rPr lang="ru-RU" baseline="0" dirty="0" smtClean="0"/>
              <a:t>Программируйте на уровне интерфейсов</a:t>
            </a:r>
          </a:p>
          <a:p>
            <a:pPr eaLnBrk="1" hangingPunct="1">
              <a:spcBef>
                <a:spcPct val="0"/>
              </a:spcBef>
            </a:pPr>
            <a:r>
              <a:rPr lang="ru-RU" baseline="0" dirty="0" smtClean="0"/>
              <a:t>Стремитесь к слабой связанности взаимодействующих объектов</a:t>
            </a:r>
            <a:endParaRPr lang="ru-RU" dirty="0" smtClean="0"/>
          </a:p>
        </p:txBody>
      </p:sp>
      <p:sp>
        <p:nvSpPr>
          <p:cNvPr id="50180"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D9C2EBA-C382-41D9-82DC-B91CEC669B64}" type="slidenum">
              <a:rPr lang="en-US" smtClean="0"/>
              <a:pPr fontAlgn="base">
                <a:spcBef>
                  <a:spcPct val="0"/>
                </a:spcBef>
                <a:spcAft>
                  <a:spcPct val="0"/>
                </a:spcAft>
                <a:defRPr/>
              </a:pPr>
              <a:t>10</a:t>
            </a:fld>
            <a:endParaRPr lang="en-US" smtClean="0"/>
          </a:p>
        </p:txBody>
      </p:sp>
    </p:spTree>
    <p:extLst>
      <p:ext uri="{BB962C8B-B14F-4D97-AF65-F5344CB8AC3E}">
        <p14:creationId xmlns:p14="http://schemas.microsoft.com/office/powerpoint/2010/main" val="13152091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Slide Image Placeholder 1"/>
          <p:cNvSpPr>
            <a:spLocks noGrp="1" noRot="1" noChangeAspect="1" noTextEdit="1"/>
          </p:cNvSpPr>
          <p:nvPr>
            <p:ph type="sldImg"/>
          </p:nvPr>
        </p:nvSpPr>
        <p:spPr bwMode="auto">
          <a:xfrm>
            <a:off x="1143000" y="685800"/>
            <a:ext cx="4572000" cy="34290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51203"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ru-RU" sz="1200" b="1" i="0" kern="1200" dirty="0" smtClean="0">
                <a:solidFill>
                  <a:schemeClr val="tx1"/>
                </a:solidFill>
                <a:effectLst/>
                <a:latin typeface="+mn-lt"/>
                <a:ea typeface="+mn-ea"/>
                <a:cs typeface="+mn-cs"/>
              </a:rPr>
              <a:t>Разделение ответственностей</a:t>
            </a:r>
            <a:endParaRPr lang="en-US" sz="1200" b="1" i="0" kern="1200" dirty="0" smtClean="0">
              <a:solidFill>
                <a:schemeClr val="tx1"/>
              </a:solidFill>
              <a:effectLst/>
              <a:latin typeface="+mn-lt"/>
              <a:ea typeface="+mn-ea"/>
              <a:cs typeface="+mn-cs"/>
            </a:endParaRPr>
          </a:p>
          <a:p>
            <a:pPr eaLnBrk="1" hangingPunct="1">
              <a:spcBef>
                <a:spcPct val="0"/>
              </a:spcBef>
            </a:pPr>
            <a:r>
              <a:rPr lang="en-US" dirty="0" smtClean="0">
                <a:hlinkClick r:id="rId3" invalidUrl="http://apparchguide.codeplex.com/wikipage?title=Chapter 9 - Layers and Tiers"/>
              </a:rPr>
              <a:t>http://apparchguide.codeplex.com/wikipage?title=Chapter%209%20-%</a:t>
            </a:r>
            <a:r>
              <a:rPr lang="en-US" dirty="0" smtClean="0">
                <a:hlinkClick r:id="rId4" invalidUrl="http://apparchguide.codeplex.com/wikipage?title=Chapter 9 - Layers and Tiers"/>
              </a:rPr>
              <a:t>20Layers%20and%20Tiers</a:t>
            </a:r>
            <a:endParaRPr lang="en-US" dirty="0" smtClean="0"/>
          </a:p>
          <a:p>
            <a:pPr eaLnBrk="1" hangingPunct="1">
              <a:spcBef>
                <a:spcPct val="0"/>
              </a:spcBef>
            </a:pPr>
            <a:endParaRPr lang="en-US" dirty="0" smtClean="0"/>
          </a:p>
          <a:p>
            <a:pPr eaLnBrk="1" hangingPunct="1">
              <a:spcBef>
                <a:spcPct val="0"/>
              </a:spcBef>
            </a:pPr>
            <a:r>
              <a:rPr lang="ru-RU" dirty="0" smtClean="0"/>
              <a:t>Инкапсулируйте</a:t>
            </a:r>
            <a:r>
              <a:rPr lang="ru-RU" baseline="0" dirty="0" smtClean="0"/>
              <a:t> то, что изменяется</a:t>
            </a:r>
          </a:p>
          <a:p>
            <a:pPr eaLnBrk="1" hangingPunct="1">
              <a:spcBef>
                <a:spcPct val="0"/>
              </a:spcBef>
            </a:pPr>
            <a:r>
              <a:rPr lang="ru-RU" baseline="0" dirty="0" smtClean="0"/>
              <a:t>Предпочитайте агрегацию наследованию</a:t>
            </a:r>
          </a:p>
          <a:p>
            <a:pPr eaLnBrk="1" hangingPunct="1">
              <a:spcBef>
                <a:spcPct val="0"/>
              </a:spcBef>
            </a:pPr>
            <a:r>
              <a:rPr lang="ru-RU" baseline="0" dirty="0" smtClean="0"/>
              <a:t>Программируйте на уровне интерфейсов</a:t>
            </a:r>
          </a:p>
          <a:p>
            <a:pPr eaLnBrk="1" hangingPunct="1">
              <a:spcBef>
                <a:spcPct val="0"/>
              </a:spcBef>
            </a:pPr>
            <a:r>
              <a:rPr lang="ru-RU" baseline="0" dirty="0" smtClean="0"/>
              <a:t>Стремитесь к слабой связанности взаимодействующих объектов</a:t>
            </a:r>
            <a:endParaRPr lang="ru-RU" dirty="0" smtClean="0"/>
          </a:p>
          <a:p>
            <a:pPr eaLnBrk="1" hangingPunct="1">
              <a:spcBef>
                <a:spcPct val="0"/>
              </a:spcBef>
            </a:pPr>
            <a:endParaRPr lang="ru-RU" dirty="0" smtClean="0"/>
          </a:p>
        </p:txBody>
      </p:sp>
      <p:sp>
        <p:nvSpPr>
          <p:cNvPr id="51204"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BC493B56-77B6-4C90-A381-244E3EFA1237}" type="slidenum">
              <a:rPr lang="en-US" smtClean="0"/>
              <a:pPr fontAlgn="base">
                <a:spcBef>
                  <a:spcPct val="0"/>
                </a:spcBef>
                <a:spcAft>
                  <a:spcPct val="0"/>
                </a:spcAft>
                <a:defRPr/>
              </a:pPr>
              <a:t>11</a:t>
            </a:fld>
            <a:endParaRPr lang="en-US" smtClean="0"/>
          </a:p>
        </p:txBody>
      </p:sp>
    </p:spTree>
    <p:extLst>
      <p:ext uri="{BB962C8B-B14F-4D97-AF65-F5344CB8AC3E}">
        <p14:creationId xmlns:p14="http://schemas.microsoft.com/office/powerpoint/2010/main" val="2356491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Slide Image Placeholder 1"/>
          <p:cNvSpPr>
            <a:spLocks noGrp="1" noRot="1" noChangeAspect="1" noTextEdit="1"/>
          </p:cNvSpPr>
          <p:nvPr>
            <p:ph type="sldImg"/>
          </p:nvPr>
        </p:nvSpPr>
        <p:spPr bwMode="auto">
          <a:xfrm>
            <a:off x="1143000" y="685800"/>
            <a:ext cx="4572000" cy="34290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52227"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ru-RU" smtClean="0"/>
          </a:p>
        </p:txBody>
      </p:sp>
      <p:sp>
        <p:nvSpPr>
          <p:cNvPr id="52228"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7015BB26-3236-4EF3-B698-9A853DF937A1}" type="slidenum">
              <a:rPr lang="en-US" smtClean="0"/>
              <a:pPr fontAlgn="base">
                <a:spcBef>
                  <a:spcPct val="0"/>
                </a:spcBef>
                <a:spcAft>
                  <a:spcPct val="0"/>
                </a:spcAft>
                <a:defRPr/>
              </a:pPr>
              <a:t>12</a:t>
            </a:fld>
            <a:endParaRPr lang="en-US" smtClean="0"/>
          </a:p>
        </p:txBody>
      </p:sp>
    </p:spTree>
    <p:extLst>
      <p:ext uri="{BB962C8B-B14F-4D97-AF65-F5344CB8AC3E}">
        <p14:creationId xmlns:p14="http://schemas.microsoft.com/office/powerpoint/2010/main" val="14487037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Slide Image Placeholder 1"/>
          <p:cNvSpPr>
            <a:spLocks noGrp="1" noRot="1" noChangeAspect="1" noTextEdit="1"/>
          </p:cNvSpPr>
          <p:nvPr>
            <p:ph type="sldImg"/>
          </p:nvPr>
        </p:nvSpPr>
        <p:spPr bwMode="auto">
          <a:xfrm>
            <a:off x="1143000" y="685800"/>
            <a:ext cx="4572000" cy="34290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53251"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ru-RU" smtClean="0"/>
          </a:p>
        </p:txBody>
      </p:sp>
      <p:sp>
        <p:nvSpPr>
          <p:cNvPr id="53252"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41C701FC-789D-4A0B-8BE8-CD0BBBC3190C}" type="slidenum">
              <a:rPr lang="en-US" smtClean="0"/>
              <a:pPr fontAlgn="base">
                <a:spcBef>
                  <a:spcPct val="0"/>
                </a:spcBef>
                <a:spcAft>
                  <a:spcPct val="0"/>
                </a:spcAft>
                <a:defRPr/>
              </a:pPr>
              <a:t>13</a:t>
            </a:fld>
            <a:endParaRPr lang="en-US" smtClean="0"/>
          </a:p>
        </p:txBody>
      </p:sp>
    </p:spTree>
    <p:extLst>
      <p:ext uri="{BB962C8B-B14F-4D97-AF65-F5344CB8AC3E}">
        <p14:creationId xmlns:p14="http://schemas.microsoft.com/office/powerpoint/2010/main" val="16798954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Image Placeholder 1"/>
          <p:cNvSpPr>
            <a:spLocks noGrp="1" noRot="1" noChangeAspect="1" noTextEdit="1"/>
          </p:cNvSpPr>
          <p:nvPr>
            <p:ph type="sldImg"/>
          </p:nvPr>
        </p:nvSpPr>
        <p:spPr bwMode="auto">
          <a:xfrm>
            <a:off x="1143000" y="685800"/>
            <a:ext cx="4572000" cy="34290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54275"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ru-RU" dirty="0" err="1" smtClean="0"/>
              <a:t>сфокусированность</a:t>
            </a:r>
            <a:endParaRPr lang="ru-RU" dirty="0" smtClean="0"/>
          </a:p>
        </p:txBody>
      </p:sp>
      <p:sp>
        <p:nvSpPr>
          <p:cNvPr id="54276"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20A97F40-4743-4860-A5FB-C1271C641F88}" type="slidenum">
              <a:rPr lang="en-US" smtClean="0"/>
              <a:pPr fontAlgn="base">
                <a:spcBef>
                  <a:spcPct val="0"/>
                </a:spcBef>
                <a:spcAft>
                  <a:spcPct val="0"/>
                </a:spcAft>
                <a:defRPr/>
              </a:pPr>
              <a:t>14</a:t>
            </a:fld>
            <a:endParaRPr lang="en-US" smtClean="0"/>
          </a:p>
        </p:txBody>
      </p:sp>
    </p:spTree>
    <p:extLst>
      <p:ext uri="{BB962C8B-B14F-4D97-AF65-F5344CB8AC3E}">
        <p14:creationId xmlns:p14="http://schemas.microsoft.com/office/powerpoint/2010/main" val="15450324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r>
              <a:rPr lang="ru-RU" smtClean="0"/>
              <a:t>Click to edit Master title style</a:t>
            </a:r>
            <a:endParaRPr lang="en-US"/>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ru-RU" smtClean="0"/>
              <a:t>Click to edit Master subtitle style</a:t>
            </a:r>
            <a:endParaRPr lang="en-US"/>
          </a:p>
        </p:txBody>
      </p:sp>
      <p:sp>
        <p:nvSpPr>
          <p:cNvPr id="4" name="Date Placeholder 3"/>
          <p:cNvSpPr>
            <a:spLocks noGrp="1"/>
          </p:cNvSpPr>
          <p:nvPr>
            <p:ph type="dt" sz="half" idx="10"/>
          </p:nvPr>
        </p:nvSpPr>
        <p:spPr/>
        <p:txBody>
          <a:bodyPr/>
          <a:lstStyle/>
          <a:p>
            <a:pPr>
              <a:defRPr/>
            </a:pPr>
            <a:fld id="{1572D05D-EE55-4B2B-893A-A6A9619BE90D}" type="datetime1">
              <a:rPr lang="en-US" smtClean="0"/>
              <a:pPr>
                <a:defRPr/>
              </a:pPr>
              <a:t>9/8/17</a:t>
            </a:fld>
            <a:endParaRPr lang="en-US"/>
          </a:p>
        </p:txBody>
      </p:sp>
      <p:sp>
        <p:nvSpPr>
          <p:cNvPr id="5" name="Footer Placeholder 4"/>
          <p:cNvSpPr>
            <a:spLocks noGrp="1"/>
          </p:cNvSpPr>
          <p:nvPr>
            <p:ph type="ftr" sz="quarter" idx="11"/>
          </p:nvPr>
        </p:nvSpPr>
        <p:spPr/>
        <p:txBody>
          <a:bodyPr/>
          <a:lstStyle/>
          <a:p>
            <a:pPr>
              <a:defRPr/>
            </a:pPr>
            <a:r>
              <a:rPr lang="en-US" smtClean="0"/>
              <a:t>Copyright © 2008-2010 Altexsoft</a:t>
            </a:r>
            <a:endParaRPr lang="en-US"/>
          </a:p>
        </p:txBody>
      </p:sp>
      <p:sp>
        <p:nvSpPr>
          <p:cNvPr id="6" name="Slide Number Placeholder 5"/>
          <p:cNvSpPr>
            <a:spLocks noGrp="1"/>
          </p:cNvSpPr>
          <p:nvPr>
            <p:ph type="sldNum" sz="quarter" idx="12"/>
          </p:nvPr>
        </p:nvSpPr>
        <p:spPr/>
        <p:txBody>
          <a:bodyPr/>
          <a:lstStyle/>
          <a:p>
            <a:pPr>
              <a:defRPr/>
            </a:pPr>
            <a:fld id="{F39D0CB1-A3CB-43FB-828E-B293E2C190A3}" type="slidenum">
              <a:rPr lang="en-US" smtClean="0"/>
              <a:pPr>
                <a:defRPr/>
              </a:pPr>
              <a:t>‹#›</a:t>
            </a:fld>
            <a:endParaRPr lang="en-US"/>
          </a:p>
        </p:txBody>
      </p:sp>
    </p:spTree>
    <p:extLst>
      <p:ext uri="{BB962C8B-B14F-4D97-AF65-F5344CB8AC3E}">
        <p14:creationId xmlns:p14="http://schemas.microsoft.com/office/powerpoint/2010/main" val="919329763"/>
      </p:ext>
    </p:extLst>
  </p:cSld>
  <p:clrMapOvr>
    <a:masterClrMapping/>
  </p:clrMapOvr>
  <p:hf sldNum="0" hd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ru-RU" smtClean="0"/>
              <a:t>Click to edit Master text styles</a:t>
            </a:r>
          </a:p>
          <a:p>
            <a:pPr lvl="1"/>
            <a:r>
              <a:rPr lang="ru-RU" smtClean="0"/>
              <a:t>Second level</a:t>
            </a:r>
          </a:p>
          <a:p>
            <a:pPr lvl="2"/>
            <a:r>
              <a:rPr lang="ru-RU" smtClean="0"/>
              <a:t>Third level</a:t>
            </a:r>
          </a:p>
          <a:p>
            <a:pPr lvl="3"/>
            <a:r>
              <a:rPr lang="ru-RU" smtClean="0"/>
              <a:t>Fourth level</a:t>
            </a:r>
          </a:p>
          <a:p>
            <a:pPr lvl="4"/>
            <a:r>
              <a:rPr lang="ru-RU" smtClean="0"/>
              <a:t>Fifth level</a:t>
            </a:r>
            <a:endParaRPr lang="en-US"/>
          </a:p>
        </p:txBody>
      </p:sp>
      <p:sp>
        <p:nvSpPr>
          <p:cNvPr id="4" name="Date Placeholder 3"/>
          <p:cNvSpPr>
            <a:spLocks noGrp="1"/>
          </p:cNvSpPr>
          <p:nvPr>
            <p:ph type="dt" sz="half" idx="10"/>
          </p:nvPr>
        </p:nvSpPr>
        <p:spPr/>
        <p:txBody>
          <a:bodyPr/>
          <a:lstStyle/>
          <a:p>
            <a:pPr>
              <a:defRPr/>
            </a:pPr>
            <a:fld id="{1572D05D-EE55-4B2B-893A-A6A9619BE90D}" type="datetime1">
              <a:rPr lang="en-US" smtClean="0"/>
              <a:pPr>
                <a:defRPr/>
              </a:pPr>
              <a:t>9/8/17</a:t>
            </a:fld>
            <a:endParaRPr lang="en-US"/>
          </a:p>
        </p:txBody>
      </p:sp>
      <p:sp>
        <p:nvSpPr>
          <p:cNvPr id="5" name="Footer Placeholder 4"/>
          <p:cNvSpPr>
            <a:spLocks noGrp="1"/>
          </p:cNvSpPr>
          <p:nvPr>
            <p:ph type="ftr" sz="quarter" idx="11"/>
          </p:nvPr>
        </p:nvSpPr>
        <p:spPr/>
        <p:txBody>
          <a:bodyPr/>
          <a:lstStyle/>
          <a:p>
            <a:pPr>
              <a:defRPr/>
            </a:pPr>
            <a:r>
              <a:rPr lang="en-US" smtClean="0"/>
              <a:t>Copyright © 2008-2010 Altexsoft</a:t>
            </a:r>
            <a:endParaRPr lang="en-US"/>
          </a:p>
        </p:txBody>
      </p:sp>
      <p:sp>
        <p:nvSpPr>
          <p:cNvPr id="6" name="Slide Number Placeholder 5"/>
          <p:cNvSpPr>
            <a:spLocks noGrp="1"/>
          </p:cNvSpPr>
          <p:nvPr>
            <p:ph type="sldNum" sz="quarter" idx="12"/>
          </p:nvPr>
        </p:nvSpPr>
        <p:spPr/>
        <p:txBody>
          <a:bodyPr/>
          <a:lstStyle/>
          <a:p>
            <a:pPr>
              <a:defRPr/>
            </a:pPr>
            <a:fld id="{F39D0CB1-A3CB-43FB-828E-B293E2C190A3}" type="slidenum">
              <a:rPr lang="en-US" smtClean="0"/>
              <a:pPr>
                <a:defRPr/>
              </a:pPr>
              <a:t>‹#›</a:t>
            </a:fld>
            <a:endParaRPr lang="en-US"/>
          </a:p>
        </p:txBody>
      </p:sp>
    </p:spTree>
    <p:extLst>
      <p:ext uri="{BB962C8B-B14F-4D97-AF65-F5344CB8AC3E}">
        <p14:creationId xmlns:p14="http://schemas.microsoft.com/office/powerpoint/2010/main" val="1684753508"/>
      </p:ext>
    </p:extLst>
  </p:cSld>
  <p:clrMapOvr>
    <a:masterClrMapping/>
  </p:clrMapOvr>
  <p:hf sldNum="0" hd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ru-RU" smtClean="0"/>
              <a:t>Click to edit Master title style</a:t>
            </a:r>
            <a:endParaRPr lang="en-US"/>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ru-RU" smtClean="0"/>
              <a:t>Click to edit Master text styles</a:t>
            </a:r>
          </a:p>
          <a:p>
            <a:pPr lvl="1"/>
            <a:r>
              <a:rPr lang="ru-RU" smtClean="0"/>
              <a:t>Second level</a:t>
            </a:r>
          </a:p>
          <a:p>
            <a:pPr lvl="2"/>
            <a:r>
              <a:rPr lang="ru-RU" smtClean="0"/>
              <a:t>Third level</a:t>
            </a:r>
          </a:p>
          <a:p>
            <a:pPr lvl="3"/>
            <a:r>
              <a:rPr lang="ru-RU" smtClean="0"/>
              <a:t>Fourth level</a:t>
            </a:r>
          </a:p>
          <a:p>
            <a:pPr lvl="4"/>
            <a:r>
              <a:rPr lang="ru-RU" smtClean="0"/>
              <a:t>Fifth level</a:t>
            </a:r>
            <a:endParaRPr lang="en-US"/>
          </a:p>
        </p:txBody>
      </p:sp>
      <p:sp>
        <p:nvSpPr>
          <p:cNvPr id="4" name="Date Placeholder 3"/>
          <p:cNvSpPr>
            <a:spLocks noGrp="1"/>
          </p:cNvSpPr>
          <p:nvPr>
            <p:ph type="dt" sz="half" idx="10"/>
          </p:nvPr>
        </p:nvSpPr>
        <p:spPr/>
        <p:txBody>
          <a:bodyPr/>
          <a:lstStyle/>
          <a:p>
            <a:pPr>
              <a:defRPr/>
            </a:pPr>
            <a:fld id="{1572D05D-EE55-4B2B-893A-A6A9619BE90D}" type="datetime1">
              <a:rPr lang="en-US" smtClean="0"/>
              <a:pPr>
                <a:defRPr/>
              </a:pPr>
              <a:t>9/8/17</a:t>
            </a:fld>
            <a:endParaRPr lang="en-US"/>
          </a:p>
        </p:txBody>
      </p:sp>
      <p:sp>
        <p:nvSpPr>
          <p:cNvPr id="5" name="Footer Placeholder 4"/>
          <p:cNvSpPr>
            <a:spLocks noGrp="1"/>
          </p:cNvSpPr>
          <p:nvPr>
            <p:ph type="ftr" sz="quarter" idx="11"/>
          </p:nvPr>
        </p:nvSpPr>
        <p:spPr/>
        <p:txBody>
          <a:bodyPr/>
          <a:lstStyle/>
          <a:p>
            <a:pPr>
              <a:defRPr/>
            </a:pPr>
            <a:r>
              <a:rPr lang="en-US" smtClean="0"/>
              <a:t>Copyright © 2008-2010 Altexsoft</a:t>
            </a:r>
            <a:endParaRPr lang="en-US"/>
          </a:p>
        </p:txBody>
      </p:sp>
      <p:sp>
        <p:nvSpPr>
          <p:cNvPr id="6" name="Slide Number Placeholder 5"/>
          <p:cNvSpPr>
            <a:spLocks noGrp="1"/>
          </p:cNvSpPr>
          <p:nvPr>
            <p:ph type="sldNum" sz="quarter" idx="12"/>
          </p:nvPr>
        </p:nvSpPr>
        <p:spPr/>
        <p:txBody>
          <a:bodyPr/>
          <a:lstStyle/>
          <a:p>
            <a:pPr>
              <a:defRPr/>
            </a:pPr>
            <a:fld id="{F39D0CB1-A3CB-43FB-828E-B293E2C190A3}" type="slidenum">
              <a:rPr lang="en-US" smtClean="0"/>
              <a:pPr>
                <a:defRPr/>
              </a:pPr>
              <a:t>‹#›</a:t>
            </a:fld>
            <a:endParaRPr lang="en-US"/>
          </a:p>
        </p:txBody>
      </p:sp>
    </p:spTree>
    <p:extLst>
      <p:ext uri="{BB962C8B-B14F-4D97-AF65-F5344CB8AC3E}">
        <p14:creationId xmlns:p14="http://schemas.microsoft.com/office/powerpoint/2010/main" val="1080323261"/>
      </p:ext>
    </p:extLst>
  </p:cSld>
  <p:clrMapOvr>
    <a:masterClrMapping/>
  </p:clrMapOvr>
  <p:hf sldNum="0" hdr="0" dt="0"/>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Text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 Placeholder 4"/>
          <p:cNvSpPr>
            <a:spLocks noGrp="1"/>
          </p:cNvSpPr>
          <p:nvPr>
            <p:ph type="body" sz="quarter" idx="10" hasCustomPrompt="1"/>
          </p:nvPr>
        </p:nvSpPr>
        <p:spPr>
          <a:xfrm>
            <a:off x="296214" y="1889830"/>
            <a:ext cx="8500056" cy="993073"/>
          </a:xfrm>
          <a:prstGeom prst="rect">
            <a:avLst/>
          </a:prstGeom>
        </p:spPr>
        <p:txBody>
          <a:bodyPr lIns="68580" tIns="0" rIns="68580" bIns="34290">
            <a:noAutofit/>
          </a:bodyPr>
          <a:lstStyle>
            <a:lvl1pPr marL="0" indent="0">
              <a:lnSpc>
                <a:spcPct val="85000"/>
              </a:lnSpc>
              <a:spcBef>
                <a:spcPts val="0"/>
              </a:spcBef>
              <a:buNone/>
              <a:defRPr sz="4100" kern="0" cap="all" spc="-75" baseline="0">
                <a:solidFill>
                  <a:schemeClr val="bg1"/>
                </a:solidFill>
                <a:latin typeface="Arial Black"/>
                <a:cs typeface="Arial Black"/>
              </a:defRPr>
            </a:lvl1pPr>
          </a:lstStyle>
          <a:p>
            <a:pPr lvl="0"/>
            <a:r>
              <a:rPr lang="en-US" dirty="0"/>
              <a:t>Click to add title</a:t>
            </a:r>
          </a:p>
        </p:txBody>
      </p:sp>
      <p:sp>
        <p:nvSpPr>
          <p:cNvPr id="9" name="Text Placeholder 5"/>
          <p:cNvSpPr>
            <a:spLocks noGrp="1"/>
          </p:cNvSpPr>
          <p:nvPr>
            <p:ph type="body" sz="quarter" idx="11" hasCustomPrompt="1"/>
          </p:nvPr>
        </p:nvSpPr>
        <p:spPr>
          <a:xfrm>
            <a:off x="296214" y="3561899"/>
            <a:ext cx="3688382" cy="370101"/>
          </a:xfrm>
          <a:prstGeom prst="rect">
            <a:avLst/>
          </a:prstGeom>
          <a:noFill/>
          <a:ln>
            <a:noFill/>
          </a:ln>
        </p:spPr>
        <p:txBody>
          <a:bodyPr wrap="none" lIns="68580" tIns="27432" rIns="68580" bIns="34290">
            <a:spAutoFit/>
          </a:bodyPr>
          <a:lstStyle>
            <a:lvl1pPr marL="0" indent="0">
              <a:spcBef>
                <a:spcPts val="0"/>
              </a:spcBef>
              <a:buFontTx/>
              <a:buNone/>
              <a:defRPr sz="2000" cap="all" baseline="0">
                <a:solidFill>
                  <a:srgbClr val="FFFFFF"/>
                </a:solidFill>
                <a:latin typeface="Arial Black"/>
                <a:cs typeface="Arial Black"/>
              </a:defRPr>
            </a:lvl1pPr>
            <a:lvl2pPr marL="342892" indent="0">
              <a:buFontTx/>
              <a:buNone/>
              <a:defRPr/>
            </a:lvl2pPr>
            <a:lvl3pPr marL="685783" indent="0">
              <a:buFontTx/>
              <a:buNone/>
              <a:defRPr/>
            </a:lvl3pPr>
            <a:lvl4pPr marL="1028675" indent="0">
              <a:buFontTx/>
              <a:buNone/>
              <a:defRPr/>
            </a:lvl4pPr>
            <a:lvl5pPr marL="1371566" indent="0">
              <a:buFontTx/>
              <a:buNone/>
              <a:defRPr/>
            </a:lvl5pPr>
          </a:lstStyle>
          <a:p>
            <a:pPr lvl="0"/>
            <a:r>
              <a:rPr lang="en-US" dirty="0"/>
              <a:t>CLICK TO ADD SUBTITLE</a:t>
            </a:r>
          </a:p>
        </p:txBody>
      </p:sp>
      <p:sp>
        <p:nvSpPr>
          <p:cNvPr id="11" name="Text Placeholder 11"/>
          <p:cNvSpPr>
            <a:spLocks noGrp="1"/>
          </p:cNvSpPr>
          <p:nvPr>
            <p:ph type="body" sz="quarter" idx="17" hasCustomPrompt="1"/>
          </p:nvPr>
        </p:nvSpPr>
        <p:spPr>
          <a:xfrm>
            <a:off x="296214" y="5459487"/>
            <a:ext cx="3820664" cy="373063"/>
          </a:xfrm>
          <a:prstGeom prst="rect">
            <a:avLst/>
          </a:prstGeom>
        </p:spPr>
        <p:txBody>
          <a:bodyPr lIns="68580" tIns="34290" rIns="68580" bIns="34290">
            <a:noAutofit/>
          </a:bodyPr>
          <a:lstStyle>
            <a:lvl1pPr marL="0" indent="0">
              <a:buNone/>
              <a:defRPr sz="2000" b="1" baseline="0">
                <a:solidFill>
                  <a:schemeClr val="bg1"/>
                </a:solidFill>
              </a:defRPr>
            </a:lvl1pPr>
          </a:lstStyle>
          <a:p>
            <a:pPr lvl="0"/>
            <a:r>
              <a:rPr lang="en-US" dirty="0" err="1"/>
              <a:t>Anzhelika</a:t>
            </a:r>
            <a:r>
              <a:rPr lang="en-US" dirty="0"/>
              <a:t> KRAVCHUK</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6213" y="496490"/>
            <a:ext cx="1725769" cy="728685"/>
          </a:xfrm>
          <a:prstGeom prst="rect">
            <a:avLst/>
          </a:prstGeom>
        </p:spPr>
      </p:pic>
    </p:spTree>
    <p:extLst>
      <p:ext uri="{BB962C8B-B14F-4D97-AF65-F5344CB8AC3E}">
        <p14:creationId xmlns:p14="http://schemas.microsoft.com/office/powerpoint/2010/main" val="825003777"/>
      </p:ext>
    </p:extLst>
  </p:cSld>
  <p:clrMapOvr>
    <a:masterClrMapping/>
  </p:clrMapOvr>
  <p:hf hd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smtClean="0"/>
              <a:t>Click to edit Master title style</a:t>
            </a:r>
            <a:endParaRPr lang="en-US"/>
          </a:p>
        </p:txBody>
      </p:sp>
      <p:sp>
        <p:nvSpPr>
          <p:cNvPr id="3" name="Content Placeholder 2"/>
          <p:cNvSpPr>
            <a:spLocks noGrp="1"/>
          </p:cNvSpPr>
          <p:nvPr>
            <p:ph idx="1"/>
          </p:nvPr>
        </p:nvSpPr>
        <p:spPr/>
        <p:txBody>
          <a:bodyPr/>
          <a:lstStyle/>
          <a:p>
            <a:pPr lvl="0"/>
            <a:r>
              <a:rPr lang="ru-RU" smtClean="0"/>
              <a:t>Click to edit Master text styles</a:t>
            </a:r>
          </a:p>
          <a:p>
            <a:pPr lvl="1"/>
            <a:r>
              <a:rPr lang="ru-RU" smtClean="0"/>
              <a:t>Second level</a:t>
            </a:r>
          </a:p>
          <a:p>
            <a:pPr lvl="2"/>
            <a:r>
              <a:rPr lang="ru-RU" smtClean="0"/>
              <a:t>Third level</a:t>
            </a:r>
          </a:p>
          <a:p>
            <a:pPr lvl="3"/>
            <a:r>
              <a:rPr lang="ru-RU" smtClean="0"/>
              <a:t>Fourth level</a:t>
            </a:r>
          </a:p>
          <a:p>
            <a:pPr lvl="4"/>
            <a:r>
              <a:rPr lang="ru-RU" smtClean="0"/>
              <a:t>Fifth level</a:t>
            </a:r>
            <a:endParaRPr lang="en-US"/>
          </a:p>
        </p:txBody>
      </p:sp>
      <p:sp>
        <p:nvSpPr>
          <p:cNvPr id="4" name="Date Placeholder 3"/>
          <p:cNvSpPr>
            <a:spLocks noGrp="1"/>
          </p:cNvSpPr>
          <p:nvPr>
            <p:ph type="dt" sz="half" idx="10"/>
          </p:nvPr>
        </p:nvSpPr>
        <p:spPr/>
        <p:txBody>
          <a:bodyPr/>
          <a:lstStyle/>
          <a:p>
            <a:pPr>
              <a:defRPr/>
            </a:pPr>
            <a:fld id="{1572D05D-EE55-4B2B-893A-A6A9619BE90D}" type="datetime1">
              <a:rPr lang="en-US" smtClean="0"/>
              <a:pPr>
                <a:defRPr/>
              </a:pPr>
              <a:t>9/8/17</a:t>
            </a:fld>
            <a:endParaRPr lang="en-US"/>
          </a:p>
        </p:txBody>
      </p:sp>
      <p:sp>
        <p:nvSpPr>
          <p:cNvPr id="5" name="Footer Placeholder 4"/>
          <p:cNvSpPr>
            <a:spLocks noGrp="1"/>
          </p:cNvSpPr>
          <p:nvPr>
            <p:ph type="ftr" sz="quarter" idx="11"/>
          </p:nvPr>
        </p:nvSpPr>
        <p:spPr/>
        <p:txBody>
          <a:bodyPr/>
          <a:lstStyle/>
          <a:p>
            <a:pPr>
              <a:defRPr/>
            </a:pPr>
            <a:r>
              <a:rPr lang="en-US" smtClean="0"/>
              <a:t>Copyright © 2008-2010 Altexsoft</a:t>
            </a:r>
            <a:endParaRPr lang="en-US"/>
          </a:p>
        </p:txBody>
      </p:sp>
      <p:sp>
        <p:nvSpPr>
          <p:cNvPr id="6" name="Slide Number Placeholder 5"/>
          <p:cNvSpPr>
            <a:spLocks noGrp="1"/>
          </p:cNvSpPr>
          <p:nvPr>
            <p:ph type="sldNum" sz="quarter" idx="12"/>
          </p:nvPr>
        </p:nvSpPr>
        <p:spPr/>
        <p:txBody>
          <a:bodyPr/>
          <a:lstStyle/>
          <a:p>
            <a:pPr>
              <a:defRPr/>
            </a:pPr>
            <a:fld id="{F39D0CB1-A3CB-43FB-828E-B293E2C190A3}" type="slidenum">
              <a:rPr lang="en-US" smtClean="0"/>
              <a:pPr>
                <a:defRPr/>
              </a:pPr>
              <a:t>‹#›</a:t>
            </a:fld>
            <a:endParaRPr lang="en-US"/>
          </a:p>
        </p:txBody>
      </p:sp>
    </p:spTree>
    <p:extLst>
      <p:ext uri="{BB962C8B-B14F-4D97-AF65-F5344CB8AC3E}">
        <p14:creationId xmlns:p14="http://schemas.microsoft.com/office/powerpoint/2010/main" val="30486576"/>
      </p:ext>
    </p:extLst>
  </p:cSld>
  <p:clrMapOvr>
    <a:masterClrMapping/>
  </p:clrMapOvr>
  <p:hf sldNum="0" hd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4500"/>
            </a:lvl1pPr>
          </a:lstStyle>
          <a:p>
            <a:r>
              <a:rPr lang="ru-RU" smtClean="0"/>
              <a:t>Click to edit Master title style</a:t>
            </a:r>
            <a:endParaRPr lang="en-US"/>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ru-RU" smtClean="0"/>
              <a:t>Click to edit Master text styles</a:t>
            </a:r>
          </a:p>
        </p:txBody>
      </p:sp>
      <p:sp>
        <p:nvSpPr>
          <p:cNvPr id="4" name="Date Placeholder 3"/>
          <p:cNvSpPr>
            <a:spLocks noGrp="1"/>
          </p:cNvSpPr>
          <p:nvPr>
            <p:ph type="dt" sz="half" idx="10"/>
          </p:nvPr>
        </p:nvSpPr>
        <p:spPr/>
        <p:txBody>
          <a:bodyPr/>
          <a:lstStyle/>
          <a:p>
            <a:pPr>
              <a:defRPr/>
            </a:pPr>
            <a:fld id="{1572D05D-EE55-4B2B-893A-A6A9619BE90D}" type="datetime1">
              <a:rPr lang="en-US" smtClean="0"/>
              <a:pPr>
                <a:defRPr/>
              </a:pPr>
              <a:t>9/8/17</a:t>
            </a:fld>
            <a:endParaRPr lang="en-US"/>
          </a:p>
        </p:txBody>
      </p:sp>
      <p:sp>
        <p:nvSpPr>
          <p:cNvPr id="5" name="Footer Placeholder 4"/>
          <p:cNvSpPr>
            <a:spLocks noGrp="1"/>
          </p:cNvSpPr>
          <p:nvPr>
            <p:ph type="ftr" sz="quarter" idx="11"/>
          </p:nvPr>
        </p:nvSpPr>
        <p:spPr/>
        <p:txBody>
          <a:bodyPr/>
          <a:lstStyle/>
          <a:p>
            <a:pPr>
              <a:defRPr/>
            </a:pPr>
            <a:r>
              <a:rPr lang="en-US" smtClean="0"/>
              <a:t>Copyright © 2008-2010 Altexsoft</a:t>
            </a:r>
            <a:endParaRPr lang="en-US"/>
          </a:p>
        </p:txBody>
      </p:sp>
      <p:sp>
        <p:nvSpPr>
          <p:cNvPr id="6" name="Slide Number Placeholder 5"/>
          <p:cNvSpPr>
            <a:spLocks noGrp="1"/>
          </p:cNvSpPr>
          <p:nvPr>
            <p:ph type="sldNum" sz="quarter" idx="12"/>
          </p:nvPr>
        </p:nvSpPr>
        <p:spPr/>
        <p:txBody>
          <a:bodyPr/>
          <a:lstStyle/>
          <a:p>
            <a:pPr>
              <a:defRPr/>
            </a:pPr>
            <a:fld id="{F39D0CB1-A3CB-43FB-828E-B293E2C190A3}" type="slidenum">
              <a:rPr lang="en-US" smtClean="0"/>
              <a:pPr>
                <a:defRPr/>
              </a:pPr>
              <a:t>‹#›</a:t>
            </a:fld>
            <a:endParaRPr lang="en-US"/>
          </a:p>
        </p:txBody>
      </p:sp>
    </p:spTree>
    <p:extLst>
      <p:ext uri="{BB962C8B-B14F-4D97-AF65-F5344CB8AC3E}">
        <p14:creationId xmlns:p14="http://schemas.microsoft.com/office/powerpoint/2010/main" val="1286774846"/>
      </p:ext>
    </p:extLst>
  </p:cSld>
  <p:clrMapOvr>
    <a:masterClrMapping/>
  </p:clrMapOvr>
  <p:hf sldNum="0" hd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smtClean="0"/>
              <a:t>Click to edit Master title style</a:t>
            </a:r>
            <a:endParaRPr lang="en-US"/>
          </a:p>
        </p:txBody>
      </p:sp>
      <p:sp>
        <p:nvSpPr>
          <p:cNvPr id="3" name="Content Placeholder 2"/>
          <p:cNvSpPr>
            <a:spLocks noGrp="1"/>
          </p:cNvSpPr>
          <p:nvPr>
            <p:ph sz="half" idx="1"/>
          </p:nvPr>
        </p:nvSpPr>
        <p:spPr>
          <a:xfrm>
            <a:off x="628650" y="1825625"/>
            <a:ext cx="3886200" cy="4351338"/>
          </a:xfrm>
        </p:spPr>
        <p:txBody>
          <a:bodyPr/>
          <a:lstStyle/>
          <a:p>
            <a:pPr lvl="0"/>
            <a:r>
              <a:rPr lang="ru-RU" smtClean="0"/>
              <a:t>Click to edit Master text styles</a:t>
            </a:r>
          </a:p>
          <a:p>
            <a:pPr lvl="1"/>
            <a:r>
              <a:rPr lang="ru-RU" smtClean="0"/>
              <a:t>Second level</a:t>
            </a:r>
          </a:p>
          <a:p>
            <a:pPr lvl="2"/>
            <a:r>
              <a:rPr lang="ru-RU" smtClean="0"/>
              <a:t>Third level</a:t>
            </a:r>
          </a:p>
          <a:p>
            <a:pPr lvl="3"/>
            <a:r>
              <a:rPr lang="ru-RU" smtClean="0"/>
              <a:t>Fourth level</a:t>
            </a:r>
          </a:p>
          <a:p>
            <a:pPr lvl="4"/>
            <a:r>
              <a:rPr lang="ru-RU" smtClean="0"/>
              <a:t>Fifth level</a:t>
            </a:r>
            <a:endParaRPr lang="en-US"/>
          </a:p>
        </p:txBody>
      </p:sp>
      <p:sp>
        <p:nvSpPr>
          <p:cNvPr id="4" name="Content Placeholder 3"/>
          <p:cNvSpPr>
            <a:spLocks noGrp="1"/>
          </p:cNvSpPr>
          <p:nvPr>
            <p:ph sz="half" idx="2"/>
          </p:nvPr>
        </p:nvSpPr>
        <p:spPr>
          <a:xfrm>
            <a:off x="4629150" y="1825625"/>
            <a:ext cx="3886200" cy="4351338"/>
          </a:xfrm>
        </p:spPr>
        <p:txBody>
          <a:bodyPr/>
          <a:lstStyle/>
          <a:p>
            <a:pPr lvl="0"/>
            <a:r>
              <a:rPr lang="ru-RU" smtClean="0"/>
              <a:t>Click to edit Master text styles</a:t>
            </a:r>
          </a:p>
          <a:p>
            <a:pPr lvl="1"/>
            <a:r>
              <a:rPr lang="ru-RU" smtClean="0"/>
              <a:t>Second level</a:t>
            </a:r>
          </a:p>
          <a:p>
            <a:pPr lvl="2"/>
            <a:r>
              <a:rPr lang="ru-RU" smtClean="0"/>
              <a:t>Third level</a:t>
            </a:r>
          </a:p>
          <a:p>
            <a:pPr lvl="3"/>
            <a:r>
              <a:rPr lang="ru-RU" smtClean="0"/>
              <a:t>Fourth level</a:t>
            </a:r>
          </a:p>
          <a:p>
            <a:pPr lvl="4"/>
            <a:r>
              <a:rPr lang="ru-RU" smtClean="0"/>
              <a:t>Fifth level</a:t>
            </a:r>
            <a:endParaRPr lang="en-US"/>
          </a:p>
        </p:txBody>
      </p:sp>
      <p:sp>
        <p:nvSpPr>
          <p:cNvPr id="5" name="Date Placeholder 4"/>
          <p:cNvSpPr>
            <a:spLocks noGrp="1"/>
          </p:cNvSpPr>
          <p:nvPr>
            <p:ph type="dt" sz="half" idx="10"/>
          </p:nvPr>
        </p:nvSpPr>
        <p:spPr/>
        <p:txBody>
          <a:bodyPr/>
          <a:lstStyle/>
          <a:p>
            <a:pPr>
              <a:defRPr/>
            </a:pPr>
            <a:fld id="{1572D05D-EE55-4B2B-893A-A6A9619BE90D}" type="datetime1">
              <a:rPr lang="en-US" smtClean="0"/>
              <a:pPr>
                <a:defRPr/>
              </a:pPr>
              <a:t>9/8/17</a:t>
            </a:fld>
            <a:endParaRPr lang="en-US"/>
          </a:p>
        </p:txBody>
      </p:sp>
      <p:sp>
        <p:nvSpPr>
          <p:cNvPr id="6" name="Footer Placeholder 5"/>
          <p:cNvSpPr>
            <a:spLocks noGrp="1"/>
          </p:cNvSpPr>
          <p:nvPr>
            <p:ph type="ftr" sz="quarter" idx="11"/>
          </p:nvPr>
        </p:nvSpPr>
        <p:spPr/>
        <p:txBody>
          <a:bodyPr/>
          <a:lstStyle/>
          <a:p>
            <a:pPr>
              <a:defRPr/>
            </a:pPr>
            <a:r>
              <a:rPr lang="en-US" smtClean="0"/>
              <a:t>Copyright © 2008-2010 Altexsoft</a:t>
            </a:r>
            <a:endParaRPr lang="en-US"/>
          </a:p>
        </p:txBody>
      </p:sp>
      <p:sp>
        <p:nvSpPr>
          <p:cNvPr id="7" name="Slide Number Placeholder 6"/>
          <p:cNvSpPr>
            <a:spLocks noGrp="1"/>
          </p:cNvSpPr>
          <p:nvPr>
            <p:ph type="sldNum" sz="quarter" idx="12"/>
          </p:nvPr>
        </p:nvSpPr>
        <p:spPr/>
        <p:txBody>
          <a:bodyPr/>
          <a:lstStyle/>
          <a:p>
            <a:pPr>
              <a:defRPr/>
            </a:pPr>
            <a:fld id="{F39D0CB1-A3CB-43FB-828E-B293E2C190A3}" type="slidenum">
              <a:rPr lang="en-US" smtClean="0"/>
              <a:pPr>
                <a:defRPr/>
              </a:pPr>
              <a:t>‹#›</a:t>
            </a:fld>
            <a:endParaRPr lang="en-US"/>
          </a:p>
        </p:txBody>
      </p:sp>
    </p:spTree>
    <p:extLst>
      <p:ext uri="{BB962C8B-B14F-4D97-AF65-F5344CB8AC3E}">
        <p14:creationId xmlns:p14="http://schemas.microsoft.com/office/powerpoint/2010/main" val="1664511432"/>
      </p:ext>
    </p:extLst>
  </p:cSld>
  <p:clrMapOvr>
    <a:masterClrMapping/>
  </p:clrMapOvr>
  <p:hf sldNum="0" hd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ru-RU" smtClean="0"/>
              <a:t>Click to edit Master title style</a:t>
            </a:r>
            <a:endParaRPr lang="en-US"/>
          </a:p>
        </p:txBody>
      </p:sp>
      <p:sp>
        <p:nvSpPr>
          <p:cNvPr id="3" name="Text Placeholder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ru-RU"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ru-RU" smtClean="0"/>
              <a:t>Click to edit Master text styles</a:t>
            </a:r>
          </a:p>
          <a:p>
            <a:pPr lvl="1"/>
            <a:r>
              <a:rPr lang="ru-RU" smtClean="0"/>
              <a:t>Second level</a:t>
            </a:r>
          </a:p>
          <a:p>
            <a:pPr lvl="2"/>
            <a:r>
              <a:rPr lang="ru-RU" smtClean="0"/>
              <a:t>Third level</a:t>
            </a:r>
          </a:p>
          <a:p>
            <a:pPr lvl="3"/>
            <a:r>
              <a:rPr lang="ru-RU" smtClean="0"/>
              <a:t>Fourth level</a:t>
            </a:r>
          </a:p>
          <a:p>
            <a:pPr lvl="4"/>
            <a:r>
              <a:rPr lang="ru-RU" smtClean="0"/>
              <a:t>Fifth level</a:t>
            </a:r>
            <a:endParaRPr lang="en-US"/>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ru-RU" smtClean="0"/>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ru-RU" smtClean="0"/>
              <a:t>Click to edit Master text styles</a:t>
            </a:r>
          </a:p>
          <a:p>
            <a:pPr lvl="1"/>
            <a:r>
              <a:rPr lang="ru-RU" smtClean="0"/>
              <a:t>Second level</a:t>
            </a:r>
          </a:p>
          <a:p>
            <a:pPr lvl="2"/>
            <a:r>
              <a:rPr lang="ru-RU" smtClean="0"/>
              <a:t>Third level</a:t>
            </a:r>
          </a:p>
          <a:p>
            <a:pPr lvl="3"/>
            <a:r>
              <a:rPr lang="ru-RU" smtClean="0"/>
              <a:t>Fourth level</a:t>
            </a:r>
          </a:p>
          <a:p>
            <a:pPr lvl="4"/>
            <a:r>
              <a:rPr lang="ru-RU" smtClean="0"/>
              <a:t>Fifth level</a:t>
            </a:r>
            <a:endParaRPr lang="en-US"/>
          </a:p>
        </p:txBody>
      </p:sp>
      <p:sp>
        <p:nvSpPr>
          <p:cNvPr id="7" name="Date Placeholder 6"/>
          <p:cNvSpPr>
            <a:spLocks noGrp="1"/>
          </p:cNvSpPr>
          <p:nvPr>
            <p:ph type="dt" sz="half" idx="10"/>
          </p:nvPr>
        </p:nvSpPr>
        <p:spPr/>
        <p:txBody>
          <a:bodyPr/>
          <a:lstStyle/>
          <a:p>
            <a:pPr>
              <a:defRPr/>
            </a:pPr>
            <a:fld id="{1572D05D-EE55-4B2B-893A-A6A9619BE90D}" type="datetime1">
              <a:rPr lang="en-US" smtClean="0"/>
              <a:pPr>
                <a:defRPr/>
              </a:pPr>
              <a:t>9/8/17</a:t>
            </a:fld>
            <a:endParaRPr lang="en-US"/>
          </a:p>
        </p:txBody>
      </p:sp>
      <p:sp>
        <p:nvSpPr>
          <p:cNvPr id="8" name="Footer Placeholder 7"/>
          <p:cNvSpPr>
            <a:spLocks noGrp="1"/>
          </p:cNvSpPr>
          <p:nvPr>
            <p:ph type="ftr" sz="quarter" idx="11"/>
          </p:nvPr>
        </p:nvSpPr>
        <p:spPr/>
        <p:txBody>
          <a:bodyPr/>
          <a:lstStyle/>
          <a:p>
            <a:pPr>
              <a:defRPr/>
            </a:pPr>
            <a:r>
              <a:rPr lang="en-US" smtClean="0"/>
              <a:t>Copyright © 2008-2010 Altexsoft</a:t>
            </a:r>
            <a:endParaRPr lang="en-US"/>
          </a:p>
        </p:txBody>
      </p:sp>
      <p:sp>
        <p:nvSpPr>
          <p:cNvPr id="9" name="Slide Number Placeholder 8"/>
          <p:cNvSpPr>
            <a:spLocks noGrp="1"/>
          </p:cNvSpPr>
          <p:nvPr>
            <p:ph type="sldNum" sz="quarter" idx="12"/>
          </p:nvPr>
        </p:nvSpPr>
        <p:spPr/>
        <p:txBody>
          <a:bodyPr/>
          <a:lstStyle/>
          <a:p>
            <a:pPr>
              <a:defRPr/>
            </a:pPr>
            <a:fld id="{F39D0CB1-A3CB-43FB-828E-B293E2C190A3}" type="slidenum">
              <a:rPr lang="en-US" smtClean="0"/>
              <a:pPr>
                <a:defRPr/>
              </a:pPr>
              <a:t>‹#›</a:t>
            </a:fld>
            <a:endParaRPr lang="en-US"/>
          </a:p>
        </p:txBody>
      </p:sp>
    </p:spTree>
    <p:extLst>
      <p:ext uri="{BB962C8B-B14F-4D97-AF65-F5344CB8AC3E}">
        <p14:creationId xmlns:p14="http://schemas.microsoft.com/office/powerpoint/2010/main" val="174168155"/>
      </p:ext>
    </p:extLst>
  </p:cSld>
  <p:clrMapOvr>
    <a:masterClrMapping/>
  </p:clrMapOvr>
  <p:hf sldNum="0" hd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smtClean="0"/>
              <a:t>Click to edit Master title style</a:t>
            </a:r>
            <a:endParaRPr lang="en-US"/>
          </a:p>
        </p:txBody>
      </p:sp>
      <p:sp>
        <p:nvSpPr>
          <p:cNvPr id="3" name="Date Placeholder 2"/>
          <p:cNvSpPr>
            <a:spLocks noGrp="1"/>
          </p:cNvSpPr>
          <p:nvPr>
            <p:ph type="dt" sz="half" idx="10"/>
          </p:nvPr>
        </p:nvSpPr>
        <p:spPr/>
        <p:txBody>
          <a:bodyPr/>
          <a:lstStyle/>
          <a:p>
            <a:pPr>
              <a:defRPr/>
            </a:pPr>
            <a:fld id="{1572D05D-EE55-4B2B-893A-A6A9619BE90D}" type="datetime1">
              <a:rPr lang="en-US" smtClean="0"/>
              <a:pPr>
                <a:defRPr/>
              </a:pPr>
              <a:t>9/8/17</a:t>
            </a:fld>
            <a:endParaRPr lang="en-US"/>
          </a:p>
        </p:txBody>
      </p:sp>
      <p:sp>
        <p:nvSpPr>
          <p:cNvPr id="4" name="Footer Placeholder 3"/>
          <p:cNvSpPr>
            <a:spLocks noGrp="1"/>
          </p:cNvSpPr>
          <p:nvPr>
            <p:ph type="ftr" sz="quarter" idx="11"/>
          </p:nvPr>
        </p:nvSpPr>
        <p:spPr/>
        <p:txBody>
          <a:bodyPr/>
          <a:lstStyle/>
          <a:p>
            <a:pPr>
              <a:defRPr/>
            </a:pPr>
            <a:r>
              <a:rPr lang="en-US" smtClean="0"/>
              <a:t>Copyright © 2008-2010 Altexsoft</a:t>
            </a:r>
            <a:endParaRPr lang="en-US"/>
          </a:p>
        </p:txBody>
      </p:sp>
      <p:sp>
        <p:nvSpPr>
          <p:cNvPr id="5" name="Slide Number Placeholder 4"/>
          <p:cNvSpPr>
            <a:spLocks noGrp="1"/>
          </p:cNvSpPr>
          <p:nvPr>
            <p:ph type="sldNum" sz="quarter" idx="12"/>
          </p:nvPr>
        </p:nvSpPr>
        <p:spPr/>
        <p:txBody>
          <a:bodyPr/>
          <a:lstStyle/>
          <a:p>
            <a:pPr>
              <a:defRPr/>
            </a:pPr>
            <a:fld id="{F39D0CB1-A3CB-43FB-828E-B293E2C190A3}" type="slidenum">
              <a:rPr lang="en-US" smtClean="0"/>
              <a:pPr>
                <a:defRPr/>
              </a:pPr>
              <a:t>‹#›</a:t>
            </a:fld>
            <a:endParaRPr lang="en-US"/>
          </a:p>
        </p:txBody>
      </p:sp>
    </p:spTree>
    <p:extLst>
      <p:ext uri="{BB962C8B-B14F-4D97-AF65-F5344CB8AC3E}">
        <p14:creationId xmlns:p14="http://schemas.microsoft.com/office/powerpoint/2010/main" val="223970224"/>
      </p:ext>
    </p:extLst>
  </p:cSld>
  <p:clrMapOvr>
    <a:masterClrMapping/>
  </p:clrMapOvr>
  <p:hf sldNum="0" hd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1572D05D-EE55-4B2B-893A-A6A9619BE90D}" type="datetime1">
              <a:rPr lang="en-US" smtClean="0"/>
              <a:pPr>
                <a:defRPr/>
              </a:pPr>
              <a:t>9/8/17</a:t>
            </a:fld>
            <a:endParaRPr lang="en-US"/>
          </a:p>
        </p:txBody>
      </p:sp>
      <p:sp>
        <p:nvSpPr>
          <p:cNvPr id="3" name="Footer Placeholder 2"/>
          <p:cNvSpPr>
            <a:spLocks noGrp="1"/>
          </p:cNvSpPr>
          <p:nvPr>
            <p:ph type="ftr" sz="quarter" idx="11"/>
          </p:nvPr>
        </p:nvSpPr>
        <p:spPr/>
        <p:txBody>
          <a:bodyPr/>
          <a:lstStyle/>
          <a:p>
            <a:pPr>
              <a:defRPr/>
            </a:pPr>
            <a:r>
              <a:rPr lang="en-US" smtClean="0"/>
              <a:t>Copyright © 2008-2010 Altexsoft</a:t>
            </a:r>
            <a:endParaRPr lang="en-US"/>
          </a:p>
        </p:txBody>
      </p:sp>
      <p:sp>
        <p:nvSpPr>
          <p:cNvPr id="4" name="Slide Number Placeholder 3"/>
          <p:cNvSpPr>
            <a:spLocks noGrp="1"/>
          </p:cNvSpPr>
          <p:nvPr>
            <p:ph type="sldNum" sz="quarter" idx="12"/>
          </p:nvPr>
        </p:nvSpPr>
        <p:spPr/>
        <p:txBody>
          <a:bodyPr/>
          <a:lstStyle/>
          <a:p>
            <a:pPr>
              <a:defRPr/>
            </a:pPr>
            <a:fld id="{F39D0CB1-A3CB-43FB-828E-B293E2C190A3}" type="slidenum">
              <a:rPr lang="en-US" smtClean="0"/>
              <a:pPr>
                <a:defRPr/>
              </a:pPr>
              <a:t>‹#›</a:t>
            </a:fld>
            <a:endParaRPr lang="en-US"/>
          </a:p>
        </p:txBody>
      </p:sp>
    </p:spTree>
    <p:extLst>
      <p:ext uri="{BB962C8B-B14F-4D97-AF65-F5344CB8AC3E}">
        <p14:creationId xmlns:p14="http://schemas.microsoft.com/office/powerpoint/2010/main" val="1876205224"/>
      </p:ext>
    </p:extLst>
  </p:cSld>
  <p:clrMapOvr>
    <a:masterClrMapping/>
  </p:clrMapOvr>
  <p:hf sldNum="0" hd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ru-RU" smtClean="0"/>
              <a:t>Click to edit Master title style</a:t>
            </a:r>
            <a:endParaRPr lang="en-US"/>
          </a:p>
        </p:txBody>
      </p:sp>
      <p:sp>
        <p:nvSpPr>
          <p:cNvPr id="3" name="Content Placeholder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ru-RU" smtClean="0"/>
              <a:t>Click to edit Master text styles</a:t>
            </a:r>
          </a:p>
          <a:p>
            <a:pPr lvl="1"/>
            <a:r>
              <a:rPr lang="ru-RU" smtClean="0"/>
              <a:t>Second level</a:t>
            </a:r>
          </a:p>
          <a:p>
            <a:pPr lvl="2"/>
            <a:r>
              <a:rPr lang="ru-RU" smtClean="0"/>
              <a:t>Third level</a:t>
            </a:r>
          </a:p>
          <a:p>
            <a:pPr lvl="3"/>
            <a:r>
              <a:rPr lang="ru-RU" smtClean="0"/>
              <a:t>Fourth level</a:t>
            </a:r>
          </a:p>
          <a:p>
            <a:pPr lvl="4"/>
            <a:r>
              <a:rPr lang="ru-RU" smtClean="0"/>
              <a:t>Fifth level</a:t>
            </a:r>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ru-RU" smtClean="0"/>
              <a:t>Click to edit Master text styles</a:t>
            </a:r>
          </a:p>
        </p:txBody>
      </p:sp>
      <p:sp>
        <p:nvSpPr>
          <p:cNvPr id="5" name="Date Placeholder 4"/>
          <p:cNvSpPr>
            <a:spLocks noGrp="1"/>
          </p:cNvSpPr>
          <p:nvPr>
            <p:ph type="dt" sz="half" idx="10"/>
          </p:nvPr>
        </p:nvSpPr>
        <p:spPr/>
        <p:txBody>
          <a:bodyPr/>
          <a:lstStyle/>
          <a:p>
            <a:pPr>
              <a:defRPr/>
            </a:pPr>
            <a:fld id="{1572D05D-EE55-4B2B-893A-A6A9619BE90D}" type="datetime1">
              <a:rPr lang="en-US" smtClean="0"/>
              <a:pPr>
                <a:defRPr/>
              </a:pPr>
              <a:t>9/8/17</a:t>
            </a:fld>
            <a:endParaRPr lang="en-US"/>
          </a:p>
        </p:txBody>
      </p:sp>
      <p:sp>
        <p:nvSpPr>
          <p:cNvPr id="6" name="Footer Placeholder 5"/>
          <p:cNvSpPr>
            <a:spLocks noGrp="1"/>
          </p:cNvSpPr>
          <p:nvPr>
            <p:ph type="ftr" sz="quarter" idx="11"/>
          </p:nvPr>
        </p:nvSpPr>
        <p:spPr/>
        <p:txBody>
          <a:bodyPr/>
          <a:lstStyle/>
          <a:p>
            <a:pPr>
              <a:defRPr/>
            </a:pPr>
            <a:r>
              <a:rPr lang="en-US" smtClean="0"/>
              <a:t>Copyright © 2008-2010 Altexsoft</a:t>
            </a:r>
            <a:endParaRPr lang="en-US"/>
          </a:p>
        </p:txBody>
      </p:sp>
      <p:sp>
        <p:nvSpPr>
          <p:cNvPr id="7" name="Slide Number Placeholder 6"/>
          <p:cNvSpPr>
            <a:spLocks noGrp="1"/>
          </p:cNvSpPr>
          <p:nvPr>
            <p:ph type="sldNum" sz="quarter" idx="12"/>
          </p:nvPr>
        </p:nvSpPr>
        <p:spPr/>
        <p:txBody>
          <a:bodyPr/>
          <a:lstStyle/>
          <a:p>
            <a:pPr>
              <a:defRPr/>
            </a:pPr>
            <a:fld id="{F39D0CB1-A3CB-43FB-828E-B293E2C190A3}" type="slidenum">
              <a:rPr lang="en-US" smtClean="0"/>
              <a:pPr>
                <a:defRPr/>
              </a:pPr>
              <a:t>‹#›</a:t>
            </a:fld>
            <a:endParaRPr lang="en-US"/>
          </a:p>
        </p:txBody>
      </p:sp>
    </p:spTree>
    <p:extLst>
      <p:ext uri="{BB962C8B-B14F-4D97-AF65-F5344CB8AC3E}">
        <p14:creationId xmlns:p14="http://schemas.microsoft.com/office/powerpoint/2010/main" val="1878810867"/>
      </p:ext>
    </p:extLst>
  </p:cSld>
  <p:clrMapOvr>
    <a:masterClrMapping/>
  </p:clrMapOvr>
  <p:hf sldNum="0" hd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ru-RU" smtClean="0"/>
              <a:t>Click to edit Master title style</a:t>
            </a:r>
            <a:endParaRPr lang="en-US"/>
          </a:p>
        </p:txBody>
      </p:sp>
      <p:sp>
        <p:nvSpPr>
          <p:cNvPr id="3" name="Picture Placeholder 2"/>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ru-RU" smtClean="0"/>
              <a:t>Click to edit Master text styles</a:t>
            </a:r>
          </a:p>
        </p:txBody>
      </p:sp>
      <p:sp>
        <p:nvSpPr>
          <p:cNvPr id="5" name="Date Placeholder 4"/>
          <p:cNvSpPr>
            <a:spLocks noGrp="1"/>
          </p:cNvSpPr>
          <p:nvPr>
            <p:ph type="dt" sz="half" idx="10"/>
          </p:nvPr>
        </p:nvSpPr>
        <p:spPr/>
        <p:txBody>
          <a:bodyPr/>
          <a:lstStyle/>
          <a:p>
            <a:pPr>
              <a:defRPr/>
            </a:pPr>
            <a:fld id="{1572D05D-EE55-4B2B-893A-A6A9619BE90D}" type="datetime1">
              <a:rPr lang="en-US" smtClean="0"/>
              <a:pPr>
                <a:defRPr/>
              </a:pPr>
              <a:t>9/8/17</a:t>
            </a:fld>
            <a:endParaRPr lang="en-US"/>
          </a:p>
        </p:txBody>
      </p:sp>
      <p:sp>
        <p:nvSpPr>
          <p:cNvPr id="6" name="Footer Placeholder 5"/>
          <p:cNvSpPr>
            <a:spLocks noGrp="1"/>
          </p:cNvSpPr>
          <p:nvPr>
            <p:ph type="ftr" sz="quarter" idx="11"/>
          </p:nvPr>
        </p:nvSpPr>
        <p:spPr/>
        <p:txBody>
          <a:bodyPr/>
          <a:lstStyle/>
          <a:p>
            <a:pPr>
              <a:defRPr/>
            </a:pPr>
            <a:r>
              <a:rPr lang="en-US" smtClean="0"/>
              <a:t>Copyright © 2008-2010 Altexsoft</a:t>
            </a:r>
            <a:endParaRPr lang="en-US"/>
          </a:p>
        </p:txBody>
      </p:sp>
      <p:sp>
        <p:nvSpPr>
          <p:cNvPr id="7" name="Slide Number Placeholder 6"/>
          <p:cNvSpPr>
            <a:spLocks noGrp="1"/>
          </p:cNvSpPr>
          <p:nvPr>
            <p:ph type="sldNum" sz="quarter" idx="12"/>
          </p:nvPr>
        </p:nvSpPr>
        <p:spPr/>
        <p:txBody>
          <a:bodyPr/>
          <a:lstStyle/>
          <a:p>
            <a:pPr>
              <a:defRPr/>
            </a:pPr>
            <a:fld id="{F39D0CB1-A3CB-43FB-828E-B293E2C190A3}" type="slidenum">
              <a:rPr lang="en-US" smtClean="0"/>
              <a:pPr>
                <a:defRPr/>
              </a:pPr>
              <a:t>‹#›</a:t>
            </a:fld>
            <a:endParaRPr lang="en-US"/>
          </a:p>
        </p:txBody>
      </p:sp>
    </p:spTree>
    <p:extLst>
      <p:ext uri="{BB962C8B-B14F-4D97-AF65-F5344CB8AC3E}">
        <p14:creationId xmlns:p14="http://schemas.microsoft.com/office/powerpoint/2010/main" val="574696181"/>
      </p:ext>
    </p:extLst>
  </p:cSld>
  <p:clrMapOvr>
    <a:masterClrMapping/>
  </p:clrMapOvr>
  <p:hf sldNum="0" hdr="0" dt="0"/>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ru-RU" smtClean="0"/>
              <a:t>Click to edit Master title style</a:t>
            </a:r>
            <a:endParaRPr lang="en-US"/>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ru-RU" smtClean="0"/>
              <a:t>Click to edit Master text styles</a:t>
            </a:r>
          </a:p>
          <a:p>
            <a:pPr lvl="1"/>
            <a:r>
              <a:rPr lang="ru-RU" smtClean="0"/>
              <a:t>Second level</a:t>
            </a:r>
          </a:p>
          <a:p>
            <a:pPr lvl="2"/>
            <a:r>
              <a:rPr lang="ru-RU" smtClean="0"/>
              <a:t>Third level</a:t>
            </a:r>
          </a:p>
          <a:p>
            <a:pPr lvl="3"/>
            <a:r>
              <a:rPr lang="ru-RU" smtClean="0"/>
              <a:t>Fourth level</a:t>
            </a:r>
          </a:p>
          <a:p>
            <a:pPr lvl="4"/>
            <a:r>
              <a:rPr lang="ru-RU" smtClean="0"/>
              <a:t>Fifth level</a:t>
            </a:r>
            <a:endParaRPr lang="en-US"/>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pPr>
              <a:defRPr/>
            </a:pPr>
            <a:fld id="{1572D05D-EE55-4B2B-893A-A6A9619BE90D}" type="datetime1">
              <a:rPr lang="en-US" smtClean="0"/>
              <a:pPr>
                <a:defRPr/>
              </a:pPr>
              <a:t>9/8/17</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pPr>
              <a:defRPr/>
            </a:pPr>
            <a:r>
              <a:rPr lang="en-US" smtClean="0"/>
              <a:t>Copyright © 2008-2010 Altexsoft</a:t>
            </a:r>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pPr>
              <a:defRPr/>
            </a:pPr>
            <a:fld id="{F39D0CB1-A3CB-43FB-828E-B293E2C190A3}" type="slidenum">
              <a:rPr lang="en-US" smtClean="0"/>
              <a:pPr>
                <a:defRPr/>
              </a:pPr>
              <a:t>‹#›</a:t>
            </a:fld>
            <a:endParaRPr lang="en-US"/>
          </a:p>
        </p:txBody>
      </p:sp>
    </p:spTree>
    <p:extLst>
      <p:ext uri="{BB962C8B-B14F-4D97-AF65-F5344CB8AC3E}">
        <p14:creationId xmlns:p14="http://schemas.microsoft.com/office/powerpoint/2010/main" val="1476473664"/>
      </p:ext>
    </p:extLst>
  </p:cSld>
  <p:clrMap bg1="lt1" tx1="dk1" bg2="lt2" tx2="dk2" accent1="accent1" accent2="accent2" accent3="accent3" accent4="accent4" accent5="accent5" accent6="accent6" hlink="hlink" folHlink="folHlink"/>
  <p:sldLayoutIdLst>
    <p:sldLayoutId id="2147483853" r:id="rId1"/>
    <p:sldLayoutId id="2147483854" r:id="rId2"/>
    <p:sldLayoutId id="2147483855" r:id="rId3"/>
    <p:sldLayoutId id="2147483856" r:id="rId4"/>
    <p:sldLayoutId id="2147483857" r:id="rId5"/>
    <p:sldLayoutId id="2147483858" r:id="rId6"/>
    <p:sldLayoutId id="2147483859" r:id="rId7"/>
    <p:sldLayoutId id="2147483860" r:id="rId8"/>
    <p:sldLayoutId id="2147483861" r:id="rId9"/>
    <p:sldLayoutId id="2147483862" r:id="rId10"/>
    <p:sldLayoutId id="2147483863" r:id="rId11"/>
    <p:sldLayoutId id="2147483864" r:id="rId12"/>
  </p:sldLayoutIdLst>
  <p:hf sldNum="0" hd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3.xml.rels><?xml version="1.0" encoding="UTF-8" standalone="yes"?>
<Relationships xmlns="http://schemas.openxmlformats.org/package/2006/relationships"><Relationship Id="rId3" Type="http://schemas.openxmlformats.org/officeDocument/2006/relationships/hyperlink" Target="http://upload.wikimedia.org/wikipedia/en/4/47/Coupling_sketches_cropped_1.jpg" TargetMode="External"/><Relationship Id="rId4" Type="http://schemas.openxmlformats.org/officeDocument/2006/relationships/image" Target="../media/image10.jpe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1.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2.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4" Type="http://schemas.openxmlformats.org/officeDocument/2006/relationships/image" Target="../media/image4.jpeg"/><Relationship Id="rId5" Type="http://schemas.openxmlformats.org/officeDocument/2006/relationships/image" Target="../media/image5.jpeg"/><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3.jpe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4" Type="http://schemas.openxmlformats.org/officeDocument/2006/relationships/image" Target="../media/image5.jpeg"/><Relationship Id="rId1" Type="http://schemas.openxmlformats.org/officeDocument/2006/relationships/slideLayout" Target="../slideLayouts/slideLayout2.xml"/><Relationship Id="rId2" Type="http://schemas.openxmlformats.org/officeDocument/2006/relationships/image" Target="../media/image3.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6.em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em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tif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jpe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jpe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22.tif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2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4" Type="http://schemas.openxmlformats.org/officeDocument/2006/relationships/image" Target="../media/image4.jpeg"/><Relationship Id="rId1" Type="http://schemas.openxmlformats.org/officeDocument/2006/relationships/slideLayout" Target="../slideLayouts/slideLayout2.xml"/><Relationship Id="rId2" Type="http://schemas.openxmlformats.org/officeDocument/2006/relationships/image" Target="../media/image3.jpe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png"/><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24.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tiff"/></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27.tiff"/></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tif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7.jpe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hyperlink" Target="http://ninject.org/" TargetMode="Externa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2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jpe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jpe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tif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Текст 3"/>
          <p:cNvSpPr>
            <a:spLocks noGrp="1"/>
          </p:cNvSpPr>
          <p:nvPr>
            <p:ph type="body" sz="quarter" idx="10"/>
          </p:nvPr>
        </p:nvSpPr>
        <p:spPr/>
        <p:txBody>
          <a:bodyPr/>
          <a:lstStyle/>
          <a:p>
            <a:r>
              <a:rPr lang="ru-RU" dirty="0"/>
              <a:t>Методы</a:t>
            </a:r>
            <a:r>
              <a:rPr lang="en-US" sz="4400" dirty="0"/>
              <a:t>. </a:t>
            </a:r>
            <a:r>
              <a:rPr lang="ru-RU" sz="4400" dirty="0"/>
              <a:t>Основы.</a:t>
            </a:r>
            <a:endParaRPr lang="en-US" dirty="0"/>
          </a:p>
        </p:txBody>
      </p:sp>
      <p:sp>
        <p:nvSpPr>
          <p:cNvPr id="5" name="Текст 4"/>
          <p:cNvSpPr>
            <a:spLocks noGrp="1"/>
          </p:cNvSpPr>
          <p:nvPr>
            <p:ph type="body" sz="quarter" idx="11"/>
          </p:nvPr>
        </p:nvSpPr>
        <p:spPr>
          <a:xfrm>
            <a:off x="296214" y="3561899"/>
            <a:ext cx="2217595" cy="370101"/>
          </a:xfrm>
        </p:spPr>
        <p:txBody>
          <a:bodyPr/>
          <a:lstStyle/>
          <a:p>
            <a:r>
              <a:rPr lang="en-US" dirty="0"/>
              <a:t>.NET &amp; JS Lab</a:t>
            </a:r>
          </a:p>
        </p:txBody>
      </p:sp>
      <p:sp>
        <p:nvSpPr>
          <p:cNvPr id="6" name="Текст 5"/>
          <p:cNvSpPr>
            <a:spLocks noGrp="1"/>
          </p:cNvSpPr>
          <p:nvPr>
            <p:ph type="body" sz="quarter" idx="17"/>
          </p:nvPr>
        </p:nvSpPr>
        <p:spPr/>
        <p:txBody>
          <a:bodyPr/>
          <a:lstStyle/>
          <a:p>
            <a:r>
              <a:rPr lang="en-US" dirty="0" err="1"/>
              <a:t>Anzhelika</a:t>
            </a:r>
            <a:r>
              <a:rPr lang="en-US" dirty="0"/>
              <a:t> KRAVCHUK</a:t>
            </a:r>
          </a:p>
        </p:txBody>
      </p:sp>
    </p:spTree>
    <p:extLst>
      <p:ext uri="{BB962C8B-B14F-4D97-AF65-F5344CB8AC3E}">
        <p14:creationId xmlns:p14="http://schemas.microsoft.com/office/powerpoint/2010/main" val="16840550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a:xfrm>
            <a:off x="457200" y="2895600"/>
            <a:ext cx="8229600" cy="704851"/>
          </a:xfrm>
        </p:spPr>
        <p:txBody>
          <a:bodyPr/>
          <a:lstStyle/>
          <a:p>
            <a:pPr algn="ctr" eaLnBrk="1" hangingPunct="1"/>
            <a:r>
              <a:rPr lang="ru-RU" sz="4000" smtClean="0"/>
              <a:t>Общие принципы проектирования</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a:xfrm>
            <a:off x="457200" y="762000"/>
            <a:ext cx="8229600" cy="704851"/>
          </a:xfrm>
        </p:spPr>
        <p:txBody>
          <a:bodyPr/>
          <a:lstStyle/>
          <a:p>
            <a:pPr eaLnBrk="1" hangingPunct="1"/>
            <a:r>
              <a:rPr lang="en-US" sz="4000" b="1" dirty="0" err="1" smtClean="0"/>
              <a:t>SoC</a:t>
            </a:r>
            <a:r>
              <a:rPr lang="ru-RU" sz="4000" b="1" dirty="0" smtClean="0"/>
              <a:t>:</a:t>
            </a:r>
            <a:r>
              <a:rPr lang="en-US" sz="4000" b="1" dirty="0" smtClean="0"/>
              <a:t> </a:t>
            </a:r>
            <a:r>
              <a:rPr lang="en-US" sz="4000" b="1" dirty="0"/>
              <a:t>Separation of </a:t>
            </a:r>
            <a:r>
              <a:rPr lang="en-US" sz="4000" b="1" dirty="0" smtClean="0"/>
              <a:t>Concerns</a:t>
            </a:r>
            <a:endParaRPr lang="ru-RU" sz="4000" dirty="0" smtClean="0"/>
          </a:p>
        </p:txBody>
      </p:sp>
      <p:sp>
        <p:nvSpPr>
          <p:cNvPr id="4" name="Content Placeholder 2"/>
          <p:cNvSpPr txBox="1">
            <a:spLocks/>
          </p:cNvSpPr>
          <p:nvPr/>
        </p:nvSpPr>
        <p:spPr bwMode="auto">
          <a:xfrm>
            <a:off x="457200" y="1905000"/>
            <a:ext cx="8229600" cy="838200"/>
          </a:xfrm>
          <a:prstGeom prst="rect">
            <a:avLst/>
          </a:prstGeom>
          <a:noFill/>
          <a:ln w="9525">
            <a:noFill/>
            <a:miter lim="800000"/>
            <a:headEnd/>
            <a:tailEnd/>
          </a:ln>
        </p:spPr>
        <p:txBody>
          <a:bodyPr/>
          <a:lstStyle/>
          <a:p>
            <a:pPr>
              <a:spcBef>
                <a:spcPct val="20000"/>
              </a:spcBef>
              <a:buClr>
                <a:srgbClr val="0BD0D9"/>
              </a:buClr>
              <a:buSzPct val="95000"/>
              <a:defRPr/>
            </a:pPr>
            <a:r>
              <a:rPr lang="ru-RU" sz="2000" i="1" dirty="0">
                <a:solidFill>
                  <a:prstClr val="black"/>
                </a:solidFill>
                <a:latin typeface="Calibri"/>
                <a:cs typeface="+mn-cs"/>
              </a:rPr>
              <a:t>Разделение  системы на отдельные части (модули, звенья, слои, классы), которые будут как можно меньше связаны между собой.</a:t>
            </a:r>
          </a:p>
          <a:p>
            <a:pPr marL="273050" indent="-273050">
              <a:spcBef>
                <a:spcPct val="20000"/>
              </a:spcBef>
              <a:buClr>
                <a:srgbClr val="0BD0D9"/>
              </a:buClr>
              <a:buSzPct val="95000"/>
              <a:defRPr/>
            </a:pPr>
            <a:endParaRPr lang="en-US" sz="2000" b="1" dirty="0">
              <a:latin typeface="+mj-lt"/>
            </a:endParaRPr>
          </a:p>
          <a:p>
            <a:pPr marL="273050" indent="-273050">
              <a:spcBef>
                <a:spcPct val="20000"/>
              </a:spcBef>
              <a:buClr>
                <a:srgbClr val="0BD0D9"/>
              </a:buClr>
              <a:buSzPct val="95000"/>
              <a:defRPr/>
            </a:pPr>
            <a:endParaRPr lang="en-US" sz="2000" b="1" dirty="0">
              <a:latin typeface="+mj-lt"/>
            </a:endParaRPr>
          </a:p>
          <a:p>
            <a:pPr marL="273050" indent="-273050">
              <a:spcBef>
                <a:spcPct val="20000"/>
              </a:spcBef>
              <a:buClr>
                <a:srgbClr val="0BD0D9"/>
              </a:buClr>
              <a:buSzPct val="95000"/>
              <a:defRPr/>
            </a:pPr>
            <a:endParaRPr lang="ru-RU" sz="2000" b="1" dirty="0"/>
          </a:p>
        </p:txBody>
      </p:sp>
      <p:sp>
        <p:nvSpPr>
          <p:cNvPr id="5" name="Rectangle 4"/>
          <p:cNvSpPr/>
          <p:nvPr/>
        </p:nvSpPr>
        <p:spPr>
          <a:xfrm>
            <a:off x="457200" y="3657601"/>
            <a:ext cx="4572000" cy="2031325"/>
          </a:xfrm>
          <a:prstGeom prst="rect">
            <a:avLst/>
          </a:prstGeom>
        </p:spPr>
        <p:txBody>
          <a:bodyPr>
            <a:spAutoFit/>
          </a:bodyPr>
          <a:lstStyle/>
          <a:p>
            <a:pPr marL="273050" indent="-273050">
              <a:spcBef>
                <a:spcPct val="20000"/>
              </a:spcBef>
              <a:buClr>
                <a:srgbClr val="0BD0D9"/>
              </a:buClr>
              <a:buSzPct val="95000"/>
              <a:defRPr/>
            </a:pPr>
            <a:r>
              <a:rPr lang="ru-RU" b="1" dirty="0"/>
              <a:t>Достигается за счет:</a:t>
            </a:r>
            <a:endParaRPr lang="en-US" b="1" dirty="0"/>
          </a:p>
          <a:p>
            <a:pPr indent="-273050">
              <a:spcBef>
                <a:spcPct val="20000"/>
              </a:spcBef>
              <a:buClr>
                <a:srgbClr val="0BD0D9"/>
              </a:buClr>
              <a:buSzPct val="95000"/>
              <a:buFont typeface="Wingdings 2" pitchFamily="18" charset="2"/>
              <a:buChar char=""/>
              <a:defRPr/>
            </a:pPr>
            <a:r>
              <a:rPr lang="ru-RU" dirty="0">
                <a:solidFill>
                  <a:prstClr val="black"/>
                </a:solidFill>
              </a:rPr>
              <a:t>разделение на звенья (</a:t>
            </a:r>
            <a:r>
              <a:rPr lang="en-US" dirty="0">
                <a:solidFill>
                  <a:prstClr val="black"/>
                </a:solidFill>
              </a:rPr>
              <a:t>tiers)</a:t>
            </a:r>
            <a:endParaRPr lang="ru-RU" dirty="0">
              <a:solidFill>
                <a:prstClr val="black"/>
              </a:solidFill>
            </a:endParaRPr>
          </a:p>
          <a:p>
            <a:pPr indent="-273050">
              <a:spcBef>
                <a:spcPct val="20000"/>
              </a:spcBef>
              <a:buClr>
                <a:srgbClr val="0BD0D9"/>
              </a:buClr>
              <a:buSzPct val="95000"/>
              <a:buFont typeface="Wingdings 2" pitchFamily="18" charset="2"/>
              <a:buChar char=""/>
              <a:defRPr/>
            </a:pPr>
            <a:r>
              <a:rPr lang="ru-RU" dirty="0">
                <a:solidFill>
                  <a:prstClr val="black"/>
                </a:solidFill>
              </a:rPr>
              <a:t>разделение на слои</a:t>
            </a:r>
            <a:r>
              <a:rPr lang="en-US" dirty="0">
                <a:solidFill>
                  <a:prstClr val="black"/>
                </a:solidFill>
              </a:rPr>
              <a:t> (layers)</a:t>
            </a:r>
            <a:endParaRPr lang="ru-RU" dirty="0">
              <a:solidFill>
                <a:prstClr val="black"/>
              </a:solidFill>
            </a:endParaRPr>
          </a:p>
          <a:p>
            <a:pPr indent="-273050">
              <a:spcBef>
                <a:spcPct val="20000"/>
              </a:spcBef>
              <a:buClr>
                <a:srgbClr val="0BD0D9"/>
              </a:buClr>
              <a:buSzPct val="95000"/>
              <a:buFont typeface="Wingdings 2" pitchFamily="18" charset="2"/>
              <a:buChar char=""/>
              <a:defRPr/>
            </a:pPr>
            <a:r>
              <a:rPr lang="ru-RU" dirty="0">
                <a:solidFill>
                  <a:prstClr val="black"/>
                </a:solidFill>
              </a:rPr>
              <a:t>модульность</a:t>
            </a:r>
          </a:p>
          <a:p>
            <a:pPr indent="-273050">
              <a:spcBef>
                <a:spcPct val="20000"/>
              </a:spcBef>
              <a:buClr>
                <a:srgbClr val="0BD0D9"/>
              </a:buClr>
              <a:buSzPct val="95000"/>
              <a:buFont typeface="Wingdings 2" pitchFamily="18" charset="2"/>
              <a:buChar char=""/>
              <a:defRPr/>
            </a:pPr>
            <a:r>
              <a:rPr lang="ru-RU" dirty="0">
                <a:solidFill>
                  <a:prstClr val="black"/>
                </a:solidFill>
              </a:rPr>
              <a:t>разделение на классы</a:t>
            </a:r>
          </a:p>
          <a:p>
            <a:pPr indent="-273050">
              <a:spcBef>
                <a:spcPct val="20000"/>
              </a:spcBef>
              <a:buClr>
                <a:srgbClr val="0BD0D9"/>
              </a:buClr>
              <a:buSzPct val="95000"/>
              <a:buFont typeface="Wingdings 2" pitchFamily="18" charset="2"/>
              <a:buChar char=""/>
              <a:defRPr/>
            </a:pPr>
            <a:r>
              <a:rPr lang="ru-RU" dirty="0">
                <a:solidFill>
                  <a:prstClr val="black"/>
                </a:solidFill>
              </a:rPr>
              <a:t>инкапсуляция</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a:xfrm>
            <a:off x="457200" y="762000"/>
            <a:ext cx="8229600" cy="704851"/>
          </a:xfrm>
        </p:spPr>
        <p:txBody>
          <a:bodyPr/>
          <a:lstStyle/>
          <a:p>
            <a:pPr eaLnBrk="1" hangingPunct="1"/>
            <a:r>
              <a:rPr lang="en-US" sz="4000" b="1" dirty="0" smtClean="0"/>
              <a:t>DRY</a:t>
            </a:r>
            <a:r>
              <a:rPr lang="ru-RU" sz="4000" b="1" dirty="0" smtClean="0"/>
              <a:t>:</a:t>
            </a:r>
            <a:r>
              <a:rPr lang="en-US" sz="4000" b="1" dirty="0" smtClean="0"/>
              <a:t> Don’t Repeat Yourself</a:t>
            </a:r>
            <a:endParaRPr lang="ru-RU" sz="4000" b="1" dirty="0" smtClean="0"/>
          </a:p>
        </p:txBody>
      </p:sp>
      <p:sp>
        <p:nvSpPr>
          <p:cNvPr id="17411" name="Content Placeholder 2"/>
          <p:cNvSpPr>
            <a:spLocks noGrp="1"/>
          </p:cNvSpPr>
          <p:nvPr>
            <p:ph idx="1"/>
          </p:nvPr>
        </p:nvSpPr>
        <p:spPr>
          <a:xfrm>
            <a:off x="457200" y="1905000"/>
            <a:ext cx="8229600" cy="838200"/>
          </a:xfrm>
        </p:spPr>
        <p:txBody>
          <a:bodyPr/>
          <a:lstStyle/>
          <a:p>
            <a:pPr marL="0" indent="0">
              <a:buNone/>
              <a:defRPr/>
            </a:pPr>
            <a:r>
              <a:rPr lang="ru-RU" sz="2000" i="1" dirty="0">
                <a:latin typeface="+mj-lt"/>
              </a:rPr>
              <a:t>Каждая часть знания должна иметь единственное, непротиворечивое и авторитетное представление в рамках системы</a:t>
            </a:r>
            <a:endParaRPr lang="ru-RU" sz="2000" i="1" dirty="0" smtClean="0">
              <a:latin typeface="+mj-lt"/>
            </a:endParaRPr>
          </a:p>
          <a:p>
            <a:pPr marL="0" eaLnBrk="1" hangingPunct="1">
              <a:buFont typeface="Wingdings 2" pitchFamily="18" charset="2"/>
              <a:buNone/>
              <a:defRPr/>
            </a:pPr>
            <a:endParaRPr lang="ru-RU" sz="2000" dirty="0" smtClean="0">
              <a:latin typeface="+mj-lt"/>
            </a:endParaRPr>
          </a:p>
          <a:p>
            <a:pPr marL="0" eaLnBrk="1" hangingPunct="1">
              <a:defRPr/>
            </a:pPr>
            <a:endParaRPr lang="ru-RU" sz="2000" dirty="0" smtClean="0"/>
          </a:p>
        </p:txBody>
      </p:sp>
      <p:sp>
        <p:nvSpPr>
          <p:cNvPr id="4" name="Rectangle 3"/>
          <p:cNvSpPr/>
          <p:nvPr/>
        </p:nvSpPr>
        <p:spPr>
          <a:xfrm>
            <a:off x="457200" y="2895600"/>
            <a:ext cx="7924800" cy="1446550"/>
          </a:xfrm>
          <a:prstGeom prst="rect">
            <a:avLst/>
          </a:prstGeom>
        </p:spPr>
        <p:txBody>
          <a:bodyPr>
            <a:spAutoFit/>
          </a:bodyPr>
          <a:lstStyle/>
          <a:p>
            <a:pPr marL="274320" indent="-273050">
              <a:spcBef>
                <a:spcPct val="20000"/>
              </a:spcBef>
              <a:buClr>
                <a:srgbClr val="0BD0D9"/>
              </a:buClr>
              <a:buSzPct val="95000"/>
              <a:defRPr/>
            </a:pPr>
            <a:r>
              <a:rPr lang="ru-RU" sz="2000" b="1" dirty="0">
                <a:solidFill>
                  <a:prstClr val="black"/>
                </a:solidFill>
                <a:latin typeface="Calibri"/>
                <a:cs typeface="+mn-cs"/>
              </a:rPr>
              <a:t>Свойства:</a:t>
            </a:r>
          </a:p>
          <a:p>
            <a:pPr marL="274320" indent="-273050">
              <a:spcBef>
                <a:spcPct val="20000"/>
              </a:spcBef>
              <a:buClr>
                <a:srgbClr val="0BD0D9"/>
              </a:buClr>
              <a:buSzPct val="95000"/>
              <a:buFont typeface="Wingdings 2" pitchFamily="18" charset="2"/>
              <a:buChar char=""/>
              <a:defRPr/>
            </a:pPr>
            <a:r>
              <a:rPr lang="ru-RU" sz="2000" dirty="0">
                <a:solidFill>
                  <a:prstClr val="black"/>
                </a:solidFill>
                <a:latin typeface="Calibri"/>
                <a:cs typeface="+mn-cs"/>
              </a:rPr>
              <a:t>снижает затраты на поддержку</a:t>
            </a:r>
            <a:r>
              <a:rPr lang="en-US" sz="2000" dirty="0">
                <a:solidFill>
                  <a:prstClr val="black"/>
                </a:solidFill>
                <a:latin typeface="Calibri"/>
                <a:cs typeface="+mn-cs"/>
              </a:rPr>
              <a:t>/</a:t>
            </a:r>
            <a:r>
              <a:rPr lang="ru-RU" sz="2000" dirty="0">
                <a:solidFill>
                  <a:prstClr val="black"/>
                </a:solidFill>
                <a:latin typeface="Calibri"/>
                <a:cs typeface="+mn-cs"/>
              </a:rPr>
              <a:t>развитие</a:t>
            </a:r>
            <a:r>
              <a:rPr lang="en-US" sz="2000" dirty="0">
                <a:solidFill>
                  <a:prstClr val="black"/>
                </a:solidFill>
                <a:latin typeface="Calibri"/>
                <a:cs typeface="+mn-cs"/>
              </a:rPr>
              <a:t>/</a:t>
            </a:r>
            <a:r>
              <a:rPr lang="ru-RU" sz="2000" dirty="0">
                <a:solidFill>
                  <a:prstClr val="black"/>
                </a:solidFill>
                <a:latin typeface="Calibri"/>
                <a:cs typeface="+mn-cs"/>
              </a:rPr>
              <a:t>изменение.</a:t>
            </a:r>
          </a:p>
          <a:p>
            <a:pPr marL="274320" indent="-273050">
              <a:spcBef>
                <a:spcPct val="20000"/>
              </a:spcBef>
              <a:buClr>
                <a:srgbClr val="0BD0D9"/>
              </a:buClr>
              <a:buSzPct val="95000"/>
              <a:buFont typeface="Wingdings 2" pitchFamily="18" charset="2"/>
              <a:buChar char=""/>
              <a:defRPr/>
            </a:pPr>
            <a:r>
              <a:rPr lang="ru-RU" sz="2000" dirty="0">
                <a:solidFill>
                  <a:prstClr val="black"/>
                </a:solidFill>
                <a:latin typeface="Calibri"/>
                <a:cs typeface="+mn-cs"/>
              </a:rPr>
              <a:t>относится не только к дублированию кода, но и к дублированию других абстракций системы</a:t>
            </a:r>
          </a:p>
        </p:txBody>
      </p:sp>
      <p:sp>
        <p:nvSpPr>
          <p:cNvPr id="6" name="Rectangle 5"/>
          <p:cNvSpPr/>
          <p:nvPr/>
        </p:nvSpPr>
        <p:spPr>
          <a:xfrm>
            <a:off x="457200" y="4724402"/>
            <a:ext cx="8153400" cy="1138773"/>
          </a:xfrm>
          <a:prstGeom prst="rect">
            <a:avLst/>
          </a:prstGeom>
        </p:spPr>
        <p:txBody>
          <a:bodyPr>
            <a:spAutoFit/>
          </a:bodyPr>
          <a:lstStyle/>
          <a:p>
            <a:pPr marL="274320" indent="-273050">
              <a:spcBef>
                <a:spcPct val="20000"/>
              </a:spcBef>
              <a:buClr>
                <a:srgbClr val="0BD0D9"/>
              </a:buClr>
              <a:buSzPct val="95000"/>
              <a:defRPr/>
            </a:pPr>
            <a:r>
              <a:rPr lang="ru-RU" sz="2000" b="1" dirty="0">
                <a:solidFill>
                  <a:prstClr val="black"/>
                </a:solidFill>
                <a:latin typeface="Calibri"/>
                <a:cs typeface="+mn-cs"/>
              </a:rPr>
              <a:t>Достигается за счет:</a:t>
            </a:r>
          </a:p>
          <a:p>
            <a:pPr marL="274320" indent="-273050">
              <a:spcBef>
                <a:spcPct val="20000"/>
              </a:spcBef>
              <a:buClr>
                <a:srgbClr val="0BD0D9"/>
              </a:buClr>
              <a:buSzPct val="95000"/>
              <a:buFont typeface="Wingdings 2" pitchFamily="18" charset="2"/>
              <a:buChar char=""/>
              <a:defRPr/>
            </a:pPr>
            <a:r>
              <a:rPr lang="ru-RU" sz="2000" dirty="0">
                <a:solidFill>
                  <a:prstClr val="black"/>
                </a:solidFill>
                <a:latin typeface="Calibri"/>
                <a:cs typeface="+mn-cs"/>
              </a:rPr>
              <a:t>отсутствие</a:t>
            </a:r>
            <a:r>
              <a:rPr lang="en-US" sz="2000" dirty="0">
                <a:solidFill>
                  <a:prstClr val="black"/>
                </a:solidFill>
                <a:latin typeface="Calibri"/>
                <a:cs typeface="+mn-cs"/>
              </a:rPr>
              <a:t> copy-paste</a:t>
            </a:r>
            <a:endParaRPr lang="ru-RU" sz="2000" dirty="0">
              <a:solidFill>
                <a:prstClr val="black"/>
              </a:solidFill>
              <a:latin typeface="Calibri"/>
              <a:cs typeface="+mn-cs"/>
            </a:endParaRPr>
          </a:p>
          <a:p>
            <a:pPr marL="274320" indent="-273050">
              <a:spcBef>
                <a:spcPct val="20000"/>
              </a:spcBef>
              <a:buClr>
                <a:srgbClr val="0BD0D9"/>
              </a:buClr>
              <a:buSzPct val="95000"/>
              <a:buFont typeface="Wingdings 2" pitchFamily="18" charset="2"/>
              <a:buChar char=""/>
              <a:defRPr/>
            </a:pPr>
            <a:r>
              <a:rPr lang="ru-RU" sz="2000" dirty="0">
                <a:solidFill>
                  <a:prstClr val="black"/>
                </a:solidFill>
                <a:latin typeface="Calibri"/>
                <a:cs typeface="+mn-cs"/>
              </a:rPr>
              <a:t>повторное использование </a:t>
            </a:r>
            <a:r>
              <a:rPr lang="ru-RU" sz="2000" dirty="0" smtClean="0">
                <a:solidFill>
                  <a:prstClr val="black"/>
                </a:solidFill>
                <a:latin typeface="Calibri"/>
                <a:cs typeface="+mn-cs"/>
              </a:rPr>
              <a:t>кода</a:t>
            </a:r>
            <a:endParaRPr lang="ru-RU" sz="2000" dirty="0">
              <a:solidFill>
                <a:prstClr val="black"/>
              </a:solidFill>
              <a:latin typeface="Calibri"/>
              <a:cs typeface="+mn-cs"/>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a:xfrm>
            <a:off x="457200" y="762000"/>
            <a:ext cx="8229600" cy="704851"/>
          </a:xfrm>
        </p:spPr>
        <p:txBody>
          <a:bodyPr/>
          <a:lstStyle/>
          <a:p>
            <a:pPr eaLnBrk="1" hangingPunct="1"/>
            <a:r>
              <a:rPr lang="en-US" sz="4000" b="1" dirty="0" smtClean="0"/>
              <a:t>Low Coupling</a:t>
            </a:r>
            <a:endParaRPr lang="ru-RU" sz="4000" b="1" dirty="0" smtClean="0"/>
          </a:p>
        </p:txBody>
      </p:sp>
      <p:sp>
        <p:nvSpPr>
          <p:cNvPr id="18435" name="Content Placeholder 2"/>
          <p:cNvSpPr>
            <a:spLocks noGrp="1"/>
          </p:cNvSpPr>
          <p:nvPr>
            <p:ph idx="1"/>
          </p:nvPr>
        </p:nvSpPr>
        <p:spPr>
          <a:xfrm>
            <a:off x="457200" y="1752600"/>
            <a:ext cx="8229600" cy="1143000"/>
          </a:xfrm>
        </p:spPr>
        <p:txBody>
          <a:bodyPr/>
          <a:lstStyle/>
          <a:p>
            <a:pPr marL="0" indent="0" eaLnBrk="1" hangingPunct="1">
              <a:buFont typeface="Wingdings 2" pitchFamily="18" charset="2"/>
              <a:buNone/>
              <a:defRPr/>
            </a:pPr>
            <a:r>
              <a:rPr lang="en-US" sz="2000" i="1" dirty="0" smtClean="0">
                <a:latin typeface="+mj-lt"/>
              </a:rPr>
              <a:t>Coupling (</a:t>
            </a:r>
            <a:r>
              <a:rPr lang="ru-RU" sz="2000" i="1" dirty="0" smtClean="0">
                <a:latin typeface="+mj-lt"/>
              </a:rPr>
              <a:t>связанность</a:t>
            </a:r>
            <a:r>
              <a:rPr lang="en-US" sz="2000" i="1" dirty="0" smtClean="0">
                <a:latin typeface="+mj-lt"/>
              </a:rPr>
              <a:t>) –</a:t>
            </a:r>
            <a:r>
              <a:rPr lang="ru-RU" sz="2000" i="1" dirty="0" smtClean="0">
                <a:latin typeface="+mj-lt"/>
              </a:rPr>
              <a:t> мера, определяющая, насколько жестко один элемент связан с другими элементами, или каким количеством данных о других элементах он обладает.</a:t>
            </a:r>
          </a:p>
          <a:p>
            <a:pPr marL="0" eaLnBrk="1" hangingPunct="1">
              <a:buFont typeface="Wingdings 2" pitchFamily="18" charset="2"/>
              <a:buNone/>
              <a:defRPr/>
            </a:pPr>
            <a:endParaRPr lang="ru-RU" sz="2000" dirty="0" smtClean="0">
              <a:latin typeface="+mj-lt"/>
            </a:endParaRPr>
          </a:p>
          <a:p>
            <a:pPr marL="0" eaLnBrk="1" hangingPunct="1">
              <a:buFont typeface="Wingdings 2" pitchFamily="18" charset="2"/>
              <a:buNone/>
              <a:defRPr/>
            </a:pPr>
            <a:endParaRPr lang="ru-RU" sz="2000" b="1" dirty="0" smtClean="0">
              <a:latin typeface="+mj-lt"/>
            </a:endParaRPr>
          </a:p>
        </p:txBody>
      </p:sp>
      <p:pic>
        <p:nvPicPr>
          <p:cNvPr id="18436" name="Picture 2" descr="File:Coupling sketches cropped 1.jpg">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43400" y="3048002"/>
            <a:ext cx="4419600" cy="29638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 name="Rectangle 4"/>
          <p:cNvSpPr/>
          <p:nvPr/>
        </p:nvSpPr>
        <p:spPr>
          <a:xfrm>
            <a:off x="457200" y="4191002"/>
            <a:ext cx="4572000" cy="1508105"/>
          </a:xfrm>
          <a:prstGeom prst="rect">
            <a:avLst/>
          </a:prstGeom>
        </p:spPr>
        <p:txBody>
          <a:bodyPr>
            <a:spAutoFit/>
          </a:bodyPr>
          <a:lstStyle/>
          <a:p>
            <a:pPr>
              <a:spcBef>
                <a:spcPct val="20000"/>
              </a:spcBef>
              <a:buClr>
                <a:srgbClr val="0BD0D9"/>
              </a:buClr>
              <a:buSzPct val="95000"/>
              <a:defRPr/>
            </a:pPr>
            <a:r>
              <a:rPr lang="ru-RU" sz="2000" b="1" dirty="0">
                <a:solidFill>
                  <a:prstClr val="black"/>
                </a:solidFill>
                <a:latin typeface="Calibri"/>
                <a:cs typeface="+mn-cs"/>
              </a:rPr>
              <a:t>Достигается за счет:</a:t>
            </a:r>
          </a:p>
          <a:p>
            <a:pPr marL="274320" indent="-273050">
              <a:spcBef>
                <a:spcPct val="20000"/>
              </a:spcBef>
              <a:buClr>
                <a:srgbClr val="0BD0D9"/>
              </a:buClr>
              <a:buSzPct val="95000"/>
              <a:buFont typeface="Wingdings 2" pitchFamily="18" charset="2"/>
              <a:buChar char=""/>
              <a:defRPr/>
            </a:pPr>
            <a:r>
              <a:rPr lang="ru-RU" sz="2000" dirty="0">
                <a:solidFill>
                  <a:prstClr val="black"/>
                </a:solidFill>
                <a:latin typeface="Calibri"/>
                <a:cs typeface="+mn-cs"/>
              </a:rPr>
              <a:t>однонаправленные связи</a:t>
            </a:r>
          </a:p>
          <a:p>
            <a:pPr marL="274320" indent="-273050">
              <a:spcBef>
                <a:spcPct val="20000"/>
              </a:spcBef>
              <a:buClr>
                <a:srgbClr val="0BD0D9"/>
              </a:buClr>
              <a:buSzPct val="95000"/>
              <a:buFont typeface="Wingdings 2" pitchFamily="18" charset="2"/>
              <a:buChar char=""/>
              <a:defRPr/>
            </a:pPr>
            <a:r>
              <a:rPr lang="ru-RU" sz="2000" dirty="0">
                <a:solidFill>
                  <a:prstClr val="black"/>
                </a:solidFill>
                <a:latin typeface="Calibri"/>
                <a:cs typeface="+mn-cs"/>
              </a:rPr>
              <a:t>зависимость от интерфейсов</a:t>
            </a:r>
          </a:p>
          <a:p>
            <a:pPr marL="274320" indent="-273050">
              <a:spcBef>
                <a:spcPct val="20000"/>
              </a:spcBef>
              <a:buClr>
                <a:srgbClr val="0BD0D9"/>
              </a:buClr>
              <a:buSzPct val="95000"/>
              <a:buFont typeface="Wingdings 2" pitchFamily="18" charset="2"/>
              <a:buChar char=""/>
              <a:defRPr/>
            </a:pPr>
            <a:r>
              <a:rPr lang="en-US" sz="2000" dirty="0">
                <a:solidFill>
                  <a:prstClr val="black"/>
                </a:solidFill>
                <a:latin typeface="Calibri"/>
                <a:cs typeface="+mn-cs"/>
              </a:rPr>
              <a:t>don‘t talk to the strangers</a:t>
            </a:r>
            <a:endParaRPr lang="ru-RU" sz="2000" dirty="0">
              <a:solidFill>
                <a:prstClr val="black"/>
              </a:solidFill>
              <a:latin typeface="Calibri"/>
              <a:cs typeface="+mn-cs"/>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a:xfrm>
            <a:off x="457200" y="762000"/>
            <a:ext cx="8229600" cy="704851"/>
          </a:xfrm>
        </p:spPr>
        <p:txBody>
          <a:bodyPr/>
          <a:lstStyle/>
          <a:p>
            <a:pPr eaLnBrk="1" hangingPunct="1"/>
            <a:r>
              <a:rPr lang="en-US" sz="4000" dirty="0" smtClean="0"/>
              <a:t>High Cohesion</a:t>
            </a:r>
            <a:endParaRPr lang="ru-RU" sz="4000" dirty="0" smtClean="0"/>
          </a:p>
        </p:txBody>
      </p:sp>
      <p:sp>
        <p:nvSpPr>
          <p:cNvPr id="19459" name="Content Placeholder 2"/>
          <p:cNvSpPr>
            <a:spLocks noGrp="1"/>
          </p:cNvSpPr>
          <p:nvPr>
            <p:ph idx="1"/>
          </p:nvPr>
        </p:nvSpPr>
        <p:spPr>
          <a:xfrm>
            <a:off x="457200" y="1905000"/>
            <a:ext cx="8229600" cy="838200"/>
          </a:xfrm>
        </p:spPr>
        <p:txBody>
          <a:bodyPr>
            <a:normAutofit fontScale="92500" lnSpcReduction="10000"/>
          </a:bodyPr>
          <a:lstStyle/>
          <a:p>
            <a:pPr marL="0" indent="0" eaLnBrk="1" hangingPunct="1">
              <a:buFont typeface="Wingdings 2" pitchFamily="18" charset="2"/>
              <a:buNone/>
              <a:defRPr/>
            </a:pPr>
            <a:r>
              <a:rPr lang="en-US" sz="2000" i="1" dirty="0" smtClean="0">
                <a:latin typeface="+mj-lt"/>
              </a:rPr>
              <a:t>Cohesion (</a:t>
            </a:r>
            <a:r>
              <a:rPr lang="ru-RU" sz="2000" i="1" dirty="0" err="1" smtClean="0">
                <a:latin typeface="+mj-lt"/>
              </a:rPr>
              <a:t>сцепленность</a:t>
            </a:r>
            <a:r>
              <a:rPr lang="ru-RU" sz="2000" i="1" dirty="0" smtClean="0">
                <a:latin typeface="+mj-lt"/>
              </a:rPr>
              <a:t>, </a:t>
            </a:r>
            <a:r>
              <a:rPr lang="ru-RU" sz="2000" i="1" dirty="0" err="1" smtClean="0">
                <a:latin typeface="+mj-lt"/>
              </a:rPr>
              <a:t>сфокусированность</a:t>
            </a:r>
            <a:r>
              <a:rPr lang="en-US" sz="2000" i="1" dirty="0" smtClean="0">
                <a:latin typeface="+mj-lt"/>
              </a:rPr>
              <a:t>) –</a:t>
            </a:r>
            <a:r>
              <a:rPr lang="ru-RU" sz="2000" i="1" dirty="0" smtClean="0">
                <a:latin typeface="+mj-lt"/>
              </a:rPr>
              <a:t> мера, определяющая связанность и сфокусированность обязанностей</a:t>
            </a:r>
            <a:r>
              <a:rPr lang="en-US" sz="2000" i="1" dirty="0" smtClean="0">
                <a:latin typeface="+mj-lt"/>
              </a:rPr>
              <a:t>/</a:t>
            </a:r>
            <a:r>
              <a:rPr lang="ru-RU" sz="2000" i="1" dirty="0" smtClean="0">
                <a:latin typeface="+mj-lt"/>
              </a:rPr>
              <a:t>ответственности элемента.</a:t>
            </a:r>
          </a:p>
          <a:p>
            <a:pPr marL="0" eaLnBrk="1" hangingPunct="1">
              <a:buFont typeface="Wingdings 2" pitchFamily="18" charset="2"/>
              <a:buNone/>
              <a:defRPr/>
            </a:pPr>
            <a:endParaRPr lang="ru-RU" sz="2000" dirty="0" smtClean="0">
              <a:latin typeface="+mj-lt"/>
            </a:endParaRPr>
          </a:p>
          <a:p>
            <a:pPr marL="0" eaLnBrk="1" hangingPunct="1">
              <a:buFont typeface="Wingdings 2" pitchFamily="18" charset="2"/>
              <a:buNone/>
              <a:defRPr/>
            </a:pPr>
            <a:endParaRPr lang="ru-RU" sz="2000" dirty="0" smtClean="0">
              <a:latin typeface="+mj-lt"/>
            </a:endParaRPr>
          </a:p>
          <a:p>
            <a:pPr marL="0" eaLnBrk="1" hangingPunct="1">
              <a:buFont typeface="Wingdings 2" pitchFamily="18" charset="2"/>
              <a:buNone/>
              <a:defRPr/>
            </a:pPr>
            <a:endParaRPr lang="ru-RU" sz="2000" dirty="0" smtClean="0">
              <a:latin typeface="+mj-lt"/>
            </a:endParaRPr>
          </a:p>
          <a:p>
            <a:pPr marL="0" eaLnBrk="1" hangingPunct="1">
              <a:buFont typeface="Wingdings 2" pitchFamily="18" charset="2"/>
              <a:buNone/>
              <a:defRPr/>
            </a:pPr>
            <a:endParaRPr lang="ru-RU" sz="2000" dirty="0" smtClean="0">
              <a:latin typeface="+mj-lt"/>
            </a:endParaRPr>
          </a:p>
          <a:p>
            <a:pPr marL="0" eaLnBrk="1" hangingPunct="1">
              <a:buFont typeface="Wingdings 2" pitchFamily="18" charset="2"/>
              <a:buNone/>
              <a:defRPr/>
            </a:pPr>
            <a:endParaRPr lang="ru-RU" sz="2000" dirty="0" smtClean="0">
              <a:latin typeface="+mj-lt"/>
            </a:endParaRPr>
          </a:p>
          <a:p>
            <a:pPr marL="0" eaLnBrk="1" hangingPunct="1">
              <a:buFont typeface="Wingdings 2" pitchFamily="18" charset="2"/>
              <a:buNone/>
              <a:defRPr/>
            </a:pPr>
            <a:endParaRPr lang="ru-RU" sz="2000" dirty="0" smtClean="0"/>
          </a:p>
          <a:p>
            <a:pPr marL="0" eaLnBrk="1" hangingPunct="1">
              <a:buFont typeface="Wingdings 2" pitchFamily="18" charset="2"/>
              <a:buNone/>
              <a:defRPr/>
            </a:pPr>
            <a:endParaRPr lang="ru-RU" sz="2000" dirty="0" smtClean="0"/>
          </a:p>
          <a:p>
            <a:pPr marL="0" eaLnBrk="1" hangingPunct="1">
              <a:buFont typeface="Wingdings 2" pitchFamily="18" charset="2"/>
              <a:buNone/>
              <a:defRPr/>
            </a:pPr>
            <a:endParaRPr lang="ru-RU" sz="2000" dirty="0" smtClean="0"/>
          </a:p>
        </p:txBody>
      </p:sp>
      <p:pic>
        <p:nvPicPr>
          <p:cNvPr id="19460" name="Picture 2" descr="http://www.uralweb.ru/p/188594/Image/dart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53000" y="2667000"/>
            <a:ext cx="3124200" cy="2401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 name="Rectangle 4"/>
          <p:cNvSpPr/>
          <p:nvPr/>
        </p:nvSpPr>
        <p:spPr>
          <a:xfrm>
            <a:off x="533400" y="4495802"/>
            <a:ext cx="7696200" cy="1508105"/>
          </a:xfrm>
          <a:prstGeom prst="rect">
            <a:avLst/>
          </a:prstGeom>
        </p:spPr>
        <p:txBody>
          <a:bodyPr>
            <a:spAutoFit/>
          </a:bodyPr>
          <a:lstStyle/>
          <a:p>
            <a:pPr>
              <a:spcBef>
                <a:spcPct val="20000"/>
              </a:spcBef>
              <a:buClr>
                <a:srgbClr val="0BD0D9"/>
              </a:buClr>
              <a:buSzPct val="95000"/>
              <a:defRPr/>
            </a:pPr>
            <a:r>
              <a:rPr lang="ru-RU" sz="2000" b="1" dirty="0">
                <a:solidFill>
                  <a:prstClr val="black"/>
                </a:solidFill>
                <a:latin typeface="Calibri"/>
                <a:cs typeface="+mn-cs"/>
              </a:rPr>
              <a:t>Достигается за счет:</a:t>
            </a:r>
          </a:p>
          <a:p>
            <a:pPr marL="274320" indent="-273050">
              <a:spcBef>
                <a:spcPct val="20000"/>
              </a:spcBef>
              <a:buClr>
                <a:srgbClr val="0BD0D9"/>
              </a:buClr>
              <a:buSzPct val="95000"/>
              <a:buFont typeface="Wingdings 2" pitchFamily="18" charset="2"/>
              <a:buChar char=""/>
              <a:defRPr/>
            </a:pPr>
            <a:r>
              <a:rPr lang="ru-RU" sz="2000" dirty="0">
                <a:solidFill>
                  <a:prstClr val="black"/>
                </a:solidFill>
                <a:latin typeface="Calibri"/>
                <a:cs typeface="+mn-cs"/>
              </a:rPr>
              <a:t>сужение обязанностей элемента</a:t>
            </a:r>
          </a:p>
          <a:p>
            <a:pPr marL="274320" indent="-273050">
              <a:spcBef>
                <a:spcPct val="20000"/>
              </a:spcBef>
              <a:buClr>
                <a:srgbClr val="0BD0D9"/>
              </a:buClr>
              <a:buSzPct val="95000"/>
              <a:buFont typeface="Wingdings 2" pitchFamily="18" charset="2"/>
              <a:buChar char=""/>
              <a:defRPr/>
            </a:pPr>
            <a:r>
              <a:rPr lang="ru-RU" sz="2000" dirty="0">
                <a:solidFill>
                  <a:prstClr val="black"/>
                </a:solidFill>
                <a:latin typeface="Calibri"/>
                <a:cs typeface="+mn-cs"/>
              </a:rPr>
              <a:t>разделение ответственности между несколькими элементами</a:t>
            </a:r>
          </a:p>
          <a:p>
            <a:pPr marL="274320" indent="-273050">
              <a:spcBef>
                <a:spcPct val="20000"/>
              </a:spcBef>
              <a:buClr>
                <a:srgbClr val="0BD0D9"/>
              </a:buClr>
              <a:buSzPct val="95000"/>
              <a:buFont typeface="Wingdings 2" pitchFamily="18" charset="2"/>
              <a:buChar char=""/>
              <a:defRPr/>
            </a:pPr>
            <a:r>
              <a:rPr lang="ru-RU" sz="2000" dirty="0">
                <a:solidFill>
                  <a:prstClr val="black"/>
                </a:solidFill>
                <a:latin typeface="Calibri"/>
                <a:cs typeface="+mn-cs"/>
              </a:rPr>
              <a:t>группирование похожей ответственности в одном элементе</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a:xfrm>
            <a:off x="457200" y="762000"/>
            <a:ext cx="8229600" cy="704851"/>
          </a:xfrm>
        </p:spPr>
        <p:txBody>
          <a:bodyPr/>
          <a:lstStyle/>
          <a:p>
            <a:pPr eaLnBrk="1" hangingPunct="1"/>
            <a:r>
              <a:rPr lang="en-US" sz="4000" dirty="0" smtClean="0"/>
              <a:t>KISS</a:t>
            </a:r>
            <a:r>
              <a:rPr lang="ru-RU" sz="4000" dirty="0" smtClean="0"/>
              <a:t>:</a:t>
            </a:r>
            <a:r>
              <a:rPr lang="en-US" sz="4000" dirty="0" smtClean="0"/>
              <a:t> </a:t>
            </a:r>
            <a:r>
              <a:rPr lang="en-US" sz="4000" dirty="0"/>
              <a:t>Keep it simple, </a:t>
            </a:r>
            <a:r>
              <a:rPr lang="en-US" sz="4000" dirty="0" smtClean="0"/>
              <a:t>stupid!</a:t>
            </a:r>
            <a:endParaRPr lang="ru-RU" sz="4000" dirty="0" smtClean="0"/>
          </a:p>
        </p:txBody>
      </p:sp>
      <p:sp>
        <p:nvSpPr>
          <p:cNvPr id="20483" name="Content Placeholder 2"/>
          <p:cNvSpPr>
            <a:spLocks noGrp="1"/>
          </p:cNvSpPr>
          <p:nvPr>
            <p:ph idx="1"/>
          </p:nvPr>
        </p:nvSpPr>
        <p:spPr>
          <a:xfrm>
            <a:off x="381000" y="1828801"/>
            <a:ext cx="8229600" cy="4389439"/>
          </a:xfrm>
        </p:spPr>
        <p:txBody>
          <a:bodyPr/>
          <a:lstStyle/>
          <a:p>
            <a:pPr marL="0" indent="0" eaLnBrk="1" hangingPunct="1">
              <a:buFont typeface="Wingdings 2" pitchFamily="18" charset="2"/>
              <a:buNone/>
              <a:defRPr/>
            </a:pPr>
            <a:r>
              <a:rPr lang="ru-RU" sz="2000" i="1" dirty="0" smtClean="0">
                <a:latin typeface="+mj-lt"/>
              </a:rPr>
              <a:t>Простота системы является основной целью и ценностью.</a:t>
            </a:r>
          </a:p>
          <a:p>
            <a:pPr marL="0" indent="0" eaLnBrk="1" hangingPunct="1">
              <a:buFont typeface="Wingdings 2" pitchFamily="18" charset="2"/>
              <a:buNone/>
              <a:defRPr/>
            </a:pPr>
            <a:endParaRPr lang="ru-RU" sz="2000" dirty="0" smtClean="0">
              <a:latin typeface="+mj-lt"/>
            </a:endParaRPr>
          </a:p>
          <a:p>
            <a:pPr marL="0" indent="0" eaLnBrk="1" hangingPunct="1">
              <a:buFont typeface="Wingdings 2" pitchFamily="18" charset="2"/>
              <a:buNone/>
              <a:defRPr/>
            </a:pPr>
            <a:r>
              <a:rPr lang="ru-RU" sz="2000" b="1" dirty="0" smtClean="0">
                <a:latin typeface="+mj-lt"/>
              </a:rPr>
              <a:t>Связаны:</a:t>
            </a:r>
          </a:p>
          <a:p>
            <a:pPr marL="274320" eaLnBrk="1" hangingPunct="1">
              <a:defRPr/>
            </a:pPr>
            <a:r>
              <a:rPr lang="ru-RU" sz="2000" dirty="0" smtClean="0">
                <a:latin typeface="+mj-lt"/>
              </a:rPr>
              <a:t>Бритва Оккама: «</a:t>
            </a:r>
            <a:r>
              <a:rPr lang="ru-RU" sz="2000" i="1" dirty="0" smtClean="0">
                <a:latin typeface="+mj-lt"/>
              </a:rPr>
              <a:t>Не следует плодить новые сущности без самой крайней на то необходимости» или «Объяснение, требующее наименьших допущений, с большей вероятностью является правильным»</a:t>
            </a:r>
          </a:p>
          <a:p>
            <a:pPr marL="274320" eaLnBrk="1" hangingPunct="1">
              <a:defRPr/>
            </a:pPr>
            <a:r>
              <a:rPr lang="ru-RU" sz="2000" dirty="0" smtClean="0">
                <a:latin typeface="+mj-lt"/>
              </a:rPr>
              <a:t>Эйнштейн: </a:t>
            </a:r>
            <a:r>
              <a:rPr lang="ru-RU" sz="2000" i="1" dirty="0" smtClean="0">
                <a:latin typeface="+mj-lt"/>
              </a:rPr>
              <a:t>«Все должно быть предельно просто, но не проще»</a:t>
            </a:r>
          </a:p>
          <a:p>
            <a:pPr marL="0" eaLnBrk="1" hangingPunct="1">
              <a:buFont typeface="Wingdings 2" pitchFamily="18" charset="2"/>
              <a:buNone/>
              <a:defRPr/>
            </a:pPr>
            <a:endParaRPr lang="ru-RU" sz="2000" dirty="0" smtClean="0">
              <a:latin typeface="+mj-lt"/>
            </a:endParaRPr>
          </a:p>
          <a:p>
            <a:pPr marL="0" indent="0" eaLnBrk="1" hangingPunct="1">
              <a:buFont typeface="Wingdings 2" pitchFamily="18" charset="2"/>
              <a:buNone/>
              <a:defRPr/>
            </a:pPr>
            <a:r>
              <a:rPr lang="ru-RU" sz="2000" b="1" dirty="0" smtClean="0">
                <a:latin typeface="+mj-lt"/>
              </a:rPr>
              <a:t>Достигается за счет:</a:t>
            </a:r>
          </a:p>
          <a:p>
            <a:pPr marL="274320" eaLnBrk="1" hangingPunct="1">
              <a:defRPr/>
            </a:pPr>
            <a:r>
              <a:rPr lang="ru-RU" sz="2000" dirty="0" smtClean="0">
                <a:latin typeface="+mj-lt"/>
              </a:rPr>
              <a:t>прагматичный подход к проектированию</a:t>
            </a:r>
          </a:p>
          <a:p>
            <a:pPr marL="274320" eaLnBrk="1" hangingPunct="1">
              <a:defRPr/>
            </a:pPr>
            <a:r>
              <a:rPr lang="ru-RU" sz="2000" dirty="0" smtClean="0">
                <a:latin typeface="+mj-lt"/>
              </a:rPr>
              <a:t>чувство меры, опыт</a:t>
            </a:r>
          </a:p>
          <a:p>
            <a:pPr marL="0" eaLnBrk="1" hangingPunct="1">
              <a:buFont typeface="Wingdings 2" pitchFamily="18" charset="2"/>
              <a:buNone/>
              <a:defRPr/>
            </a:pPr>
            <a:endParaRPr lang="ru-RU" sz="2000" dirty="0" smtClean="0"/>
          </a:p>
          <a:p>
            <a:pPr marL="0" eaLnBrk="1" hangingPunct="1">
              <a:buFont typeface="Wingdings 2" pitchFamily="18" charset="2"/>
              <a:buNone/>
              <a:defRPr/>
            </a:pPr>
            <a:endParaRPr lang="ru-RU" sz="2000" dirty="0" smtClean="0"/>
          </a:p>
          <a:p>
            <a:pPr marL="0" eaLnBrk="1" hangingPunct="1">
              <a:buFont typeface="Wingdings 2" pitchFamily="18" charset="2"/>
              <a:buNone/>
              <a:defRPr/>
            </a:pPr>
            <a:endParaRPr lang="ru-RU" sz="2000" dirty="0" smtClean="0"/>
          </a:p>
        </p:txBody>
      </p:sp>
      <p:pic>
        <p:nvPicPr>
          <p:cNvPr id="1026" name="Picture 2" descr="http://img11.nnm.ru/8/f/f/6/0/847b5457b8c19f9003dc7e3cd20.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67400" y="4648200"/>
            <a:ext cx="2743200" cy="2057400"/>
          </a:xfrm>
          <a:prstGeom prst="rect">
            <a:avLst/>
          </a:prstGeom>
          <a:noFill/>
          <a:extLst>
            <a:ext uri="{909E8E84-426E-40dd-AFC4-6F175D3DCCD1}">
              <a14:hiddenFill xmlns=""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a:xfrm>
            <a:off x="457200" y="762000"/>
            <a:ext cx="8229600" cy="704851"/>
          </a:xfrm>
        </p:spPr>
        <p:txBody>
          <a:bodyPr/>
          <a:lstStyle/>
          <a:p>
            <a:pPr eaLnBrk="1" hangingPunct="1"/>
            <a:r>
              <a:rPr lang="en-US" sz="4000" dirty="0" smtClean="0"/>
              <a:t>YAGNI</a:t>
            </a:r>
            <a:r>
              <a:rPr lang="ru-RU" sz="4000" dirty="0" smtClean="0"/>
              <a:t>:</a:t>
            </a:r>
            <a:r>
              <a:rPr lang="en-US" sz="4000" dirty="0" smtClean="0"/>
              <a:t> You </a:t>
            </a:r>
            <a:r>
              <a:rPr lang="en-US" sz="4000" dirty="0" err="1" smtClean="0"/>
              <a:t>Ain’t</a:t>
            </a:r>
            <a:r>
              <a:rPr lang="en-US" sz="4000" dirty="0" smtClean="0"/>
              <a:t> </a:t>
            </a:r>
            <a:r>
              <a:rPr lang="en-US" sz="4000" dirty="0" err="1" smtClean="0"/>
              <a:t>Gonna</a:t>
            </a:r>
            <a:r>
              <a:rPr lang="en-US" sz="4000" dirty="0" smtClean="0"/>
              <a:t> Need It</a:t>
            </a:r>
            <a:endParaRPr lang="ru-RU" sz="4000" dirty="0" smtClean="0"/>
          </a:p>
        </p:txBody>
      </p:sp>
      <p:sp>
        <p:nvSpPr>
          <p:cNvPr id="21507" name="Content Placeholder 2"/>
          <p:cNvSpPr>
            <a:spLocks noGrp="1"/>
          </p:cNvSpPr>
          <p:nvPr>
            <p:ph idx="1"/>
          </p:nvPr>
        </p:nvSpPr>
        <p:spPr>
          <a:xfrm>
            <a:off x="457200" y="1905001"/>
            <a:ext cx="8229600" cy="4389439"/>
          </a:xfrm>
        </p:spPr>
        <p:txBody>
          <a:bodyPr/>
          <a:lstStyle/>
          <a:p>
            <a:pPr marL="0" indent="0" eaLnBrk="1" hangingPunct="1">
              <a:buFont typeface="Wingdings 2" pitchFamily="18" charset="2"/>
              <a:buNone/>
              <a:defRPr/>
            </a:pPr>
            <a:r>
              <a:rPr lang="ru-RU" sz="2000" i="1" dirty="0" smtClean="0">
                <a:latin typeface="+mj-lt"/>
              </a:rPr>
              <a:t>Не нужно добавлять функциональность пока в ней нет непосредственной нужды.</a:t>
            </a:r>
          </a:p>
          <a:p>
            <a:pPr marL="0" indent="0" eaLnBrk="1" hangingPunct="1">
              <a:buFont typeface="Wingdings 2" pitchFamily="18" charset="2"/>
              <a:buNone/>
              <a:defRPr/>
            </a:pPr>
            <a:endParaRPr lang="ru-RU" sz="2000" dirty="0" smtClean="0">
              <a:latin typeface="+mj-lt"/>
            </a:endParaRPr>
          </a:p>
          <a:p>
            <a:pPr marL="0" indent="0" eaLnBrk="1" hangingPunct="1">
              <a:buFont typeface="Wingdings 2" pitchFamily="18" charset="2"/>
              <a:buNone/>
              <a:defRPr/>
            </a:pPr>
            <a:r>
              <a:rPr lang="ru-RU" sz="2000" b="1" dirty="0" smtClean="0">
                <a:latin typeface="+mj-lt"/>
              </a:rPr>
              <a:t>Вытекает:</a:t>
            </a:r>
          </a:p>
          <a:p>
            <a:pPr marL="274320" eaLnBrk="1" hangingPunct="1">
              <a:defRPr/>
            </a:pPr>
            <a:r>
              <a:rPr lang="ru-RU" sz="2000" dirty="0" smtClean="0">
                <a:latin typeface="+mj-lt"/>
              </a:rPr>
              <a:t>предварительная оптимизация вредна</a:t>
            </a:r>
          </a:p>
          <a:p>
            <a:pPr marL="0" eaLnBrk="1" hangingPunct="1">
              <a:buFont typeface="Wingdings 2" pitchFamily="18" charset="2"/>
              <a:buNone/>
              <a:defRPr/>
            </a:pPr>
            <a:endParaRPr lang="ru-RU" sz="2000" dirty="0" smtClean="0">
              <a:latin typeface="+mj-lt"/>
            </a:endParaRPr>
          </a:p>
          <a:p>
            <a:pPr marL="0" indent="0" eaLnBrk="1" hangingPunct="1">
              <a:buFont typeface="Wingdings 2" pitchFamily="18" charset="2"/>
              <a:buNone/>
              <a:defRPr/>
            </a:pPr>
            <a:r>
              <a:rPr lang="ru-RU" sz="2000" b="1" dirty="0" smtClean="0">
                <a:latin typeface="+mj-lt"/>
              </a:rPr>
              <a:t>Достигается за счет:</a:t>
            </a:r>
          </a:p>
          <a:p>
            <a:pPr marL="274320" eaLnBrk="1" hangingPunct="1">
              <a:defRPr/>
            </a:pPr>
            <a:r>
              <a:rPr lang="ru-RU" sz="2000" dirty="0" smtClean="0">
                <a:latin typeface="+mj-lt"/>
              </a:rPr>
              <a:t>«ленивый» подход к проектированию</a:t>
            </a:r>
          </a:p>
          <a:p>
            <a:pPr marL="0" eaLnBrk="1" hangingPunct="1">
              <a:buFont typeface="Wingdings 2" pitchFamily="18" charset="2"/>
              <a:buNone/>
              <a:defRPr/>
            </a:pPr>
            <a:endParaRPr lang="ru-RU" sz="2000" dirty="0" smtClean="0">
              <a:latin typeface="+mj-lt"/>
            </a:endParaRPr>
          </a:p>
          <a:p>
            <a:pPr marL="0" indent="0" eaLnBrk="1" hangingPunct="1">
              <a:buFont typeface="Wingdings 2" pitchFamily="18" charset="2"/>
              <a:buNone/>
              <a:defRPr/>
            </a:pPr>
            <a:r>
              <a:rPr lang="ru-RU" sz="2000" b="1" dirty="0" smtClean="0">
                <a:latin typeface="+mj-lt"/>
              </a:rPr>
              <a:t>Минус:</a:t>
            </a:r>
            <a:r>
              <a:rPr lang="ru-RU" sz="2000" dirty="0" smtClean="0">
                <a:latin typeface="+mj-lt"/>
              </a:rPr>
              <a:t> новый функционал может занимать много времени</a:t>
            </a:r>
          </a:p>
          <a:p>
            <a:pPr marL="0" indent="0" eaLnBrk="1" hangingPunct="1">
              <a:buFont typeface="Wingdings 2" pitchFamily="18" charset="2"/>
              <a:buNone/>
              <a:defRPr/>
            </a:pPr>
            <a:r>
              <a:rPr lang="ru-RU" sz="2000" dirty="0" smtClean="0">
                <a:latin typeface="+mj-lt"/>
              </a:rPr>
              <a:t>Важно</a:t>
            </a:r>
            <a:r>
              <a:rPr lang="ru-RU" sz="2000" b="1" dirty="0" smtClean="0">
                <a:latin typeface="+mj-lt"/>
              </a:rPr>
              <a:t> </a:t>
            </a:r>
            <a:r>
              <a:rPr lang="ru-RU" sz="2000" dirty="0" smtClean="0">
                <a:latin typeface="+mj-lt"/>
              </a:rPr>
              <a:t>быть прагматиком и учитывать будущие требования!</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a:xfrm>
            <a:off x="457200" y="762000"/>
            <a:ext cx="8229600" cy="704851"/>
          </a:xfrm>
        </p:spPr>
        <p:txBody>
          <a:bodyPr/>
          <a:lstStyle/>
          <a:p>
            <a:pPr eaLnBrk="1" hangingPunct="1"/>
            <a:r>
              <a:rPr lang="ru-RU" sz="4000" dirty="0" err="1"/>
              <a:t>Don’t</a:t>
            </a:r>
            <a:r>
              <a:rPr lang="ru-RU" sz="4000" dirty="0"/>
              <a:t> </a:t>
            </a:r>
            <a:r>
              <a:rPr lang="ru-RU" sz="4000" dirty="0" err="1"/>
              <a:t>make</a:t>
            </a:r>
            <a:r>
              <a:rPr lang="ru-RU" sz="4000" dirty="0"/>
              <a:t> </a:t>
            </a:r>
            <a:r>
              <a:rPr lang="ru-RU" sz="4000" dirty="0" err="1"/>
              <a:t>me</a:t>
            </a:r>
            <a:r>
              <a:rPr lang="ru-RU" sz="4000" dirty="0"/>
              <a:t> </a:t>
            </a:r>
            <a:r>
              <a:rPr lang="ru-RU" sz="4000" dirty="0" err="1"/>
              <a:t>think</a:t>
            </a:r>
            <a:endParaRPr lang="ru-RU" sz="4000" dirty="0" smtClean="0"/>
          </a:p>
        </p:txBody>
      </p:sp>
      <p:sp>
        <p:nvSpPr>
          <p:cNvPr id="21507" name="Content Placeholder 2"/>
          <p:cNvSpPr>
            <a:spLocks noGrp="1"/>
          </p:cNvSpPr>
          <p:nvPr>
            <p:ph idx="1"/>
          </p:nvPr>
        </p:nvSpPr>
        <p:spPr>
          <a:xfrm>
            <a:off x="457200" y="1524000"/>
            <a:ext cx="8229600" cy="1066800"/>
          </a:xfrm>
        </p:spPr>
        <p:txBody>
          <a:bodyPr/>
          <a:lstStyle/>
          <a:p>
            <a:pPr marL="0" indent="0" eaLnBrk="1" hangingPunct="1">
              <a:buNone/>
              <a:defRPr/>
            </a:pPr>
            <a:r>
              <a:rPr lang="ru-RU" sz="2000" dirty="0" smtClean="0"/>
              <a:t>Код  </a:t>
            </a:r>
            <a:r>
              <a:rPr lang="ru-RU" sz="2000" dirty="0"/>
              <a:t>должен легко читаться и восприниматься с минимумом </a:t>
            </a:r>
            <a:r>
              <a:rPr lang="ru-RU" sz="2000" dirty="0" smtClean="0"/>
              <a:t>усилий,</a:t>
            </a:r>
            <a:r>
              <a:rPr lang="en-US" sz="2000" dirty="0" smtClean="0"/>
              <a:t> </a:t>
            </a:r>
            <a:r>
              <a:rPr lang="ru-RU" sz="2000" dirty="0" smtClean="0"/>
              <a:t>если </a:t>
            </a:r>
            <a:r>
              <a:rPr lang="ru-RU" sz="2000" dirty="0"/>
              <a:t>код вызывает затруднения чтобы его понять, то вероятно его стоит </a:t>
            </a:r>
            <a:r>
              <a:rPr lang="ru-RU" sz="2000" dirty="0" smtClean="0"/>
              <a:t>упростить</a:t>
            </a:r>
            <a:endParaRPr lang="ru-RU" sz="2000" dirty="0" smtClean="0">
              <a:latin typeface="+mj-lt"/>
            </a:endParaRPr>
          </a:p>
        </p:txBody>
      </p:sp>
      <p:sp>
        <p:nvSpPr>
          <p:cNvPr id="4" name="Title 1"/>
          <p:cNvSpPr txBox="1">
            <a:spLocks/>
          </p:cNvSpPr>
          <p:nvPr/>
        </p:nvSpPr>
        <p:spPr bwMode="auto">
          <a:xfrm>
            <a:off x="457200" y="2691971"/>
            <a:ext cx="8229600" cy="70485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45720" rIns="0" bIns="0" numCol="1" anchor="b" anchorCtr="0" compatLnSpc="1">
            <a:prstTxWarp prst="textNoShape">
              <a:avLst/>
            </a:prstTxWarp>
          </a:bodyPr>
          <a:lstStyle>
            <a:lvl1pPr algn="l" rtl="0" eaLnBrk="0" fontAlgn="base" hangingPunct="0">
              <a:spcBef>
                <a:spcPct val="0"/>
              </a:spcBef>
              <a:spcAft>
                <a:spcPct val="0"/>
              </a:spcAft>
              <a:defRPr sz="5000" kern="1200">
                <a:solidFill>
                  <a:schemeClr val="tx2"/>
                </a:solidFill>
                <a:latin typeface="+mj-lt"/>
                <a:ea typeface="+mj-ea"/>
                <a:cs typeface="+mj-cs"/>
              </a:defRPr>
            </a:lvl1pPr>
            <a:lvl2pPr algn="l" rtl="0" eaLnBrk="0" fontAlgn="base" hangingPunct="0">
              <a:spcBef>
                <a:spcPct val="0"/>
              </a:spcBef>
              <a:spcAft>
                <a:spcPct val="0"/>
              </a:spcAft>
              <a:defRPr sz="5000">
                <a:solidFill>
                  <a:schemeClr val="tx2"/>
                </a:solidFill>
                <a:latin typeface="Calibri" pitchFamily="34" charset="0"/>
              </a:defRPr>
            </a:lvl2pPr>
            <a:lvl3pPr algn="l" rtl="0" eaLnBrk="0" fontAlgn="base" hangingPunct="0">
              <a:spcBef>
                <a:spcPct val="0"/>
              </a:spcBef>
              <a:spcAft>
                <a:spcPct val="0"/>
              </a:spcAft>
              <a:defRPr sz="5000">
                <a:solidFill>
                  <a:schemeClr val="tx2"/>
                </a:solidFill>
                <a:latin typeface="Calibri" pitchFamily="34" charset="0"/>
              </a:defRPr>
            </a:lvl3pPr>
            <a:lvl4pPr algn="l" rtl="0" eaLnBrk="0" fontAlgn="base" hangingPunct="0">
              <a:spcBef>
                <a:spcPct val="0"/>
              </a:spcBef>
              <a:spcAft>
                <a:spcPct val="0"/>
              </a:spcAft>
              <a:defRPr sz="5000">
                <a:solidFill>
                  <a:schemeClr val="tx2"/>
                </a:solidFill>
                <a:latin typeface="Calibri" pitchFamily="34" charset="0"/>
              </a:defRPr>
            </a:lvl4pPr>
            <a:lvl5pPr algn="l" rtl="0" eaLnBrk="0" fontAlgn="base" hangingPunct="0">
              <a:spcBef>
                <a:spcPct val="0"/>
              </a:spcBef>
              <a:spcAft>
                <a:spcPct val="0"/>
              </a:spcAft>
              <a:defRPr sz="5000">
                <a:solidFill>
                  <a:schemeClr val="tx2"/>
                </a:solidFill>
                <a:latin typeface="Calibri" pitchFamily="34" charset="0"/>
              </a:defRPr>
            </a:lvl5pPr>
            <a:lvl6pPr marL="457200" algn="l" rtl="0" fontAlgn="base">
              <a:spcBef>
                <a:spcPct val="0"/>
              </a:spcBef>
              <a:spcAft>
                <a:spcPct val="0"/>
              </a:spcAft>
              <a:defRPr sz="5000">
                <a:solidFill>
                  <a:schemeClr val="tx2"/>
                </a:solidFill>
                <a:latin typeface="Calibri" pitchFamily="34" charset="0"/>
              </a:defRPr>
            </a:lvl6pPr>
            <a:lvl7pPr marL="914400" algn="l" rtl="0" fontAlgn="base">
              <a:spcBef>
                <a:spcPct val="0"/>
              </a:spcBef>
              <a:spcAft>
                <a:spcPct val="0"/>
              </a:spcAft>
              <a:defRPr sz="5000">
                <a:solidFill>
                  <a:schemeClr val="tx2"/>
                </a:solidFill>
                <a:latin typeface="Calibri" pitchFamily="34" charset="0"/>
              </a:defRPr>
            </a:lvl7pPr>
            <a:lvl8pPr marL="1371600" algn="l" rtl="0" fontAlgn="base">
              <a:spcBef>
                <a:spcPct val="0"/>
              </a:spcBef>
              <a:spcAft>
                <a:spcPct val="0"/>
              </a:spcAft>
              <a:defRPr sz="5000">
                <a:solidFill>
                  <a:schemeClr val="tx2"/>
                </a:solidFill>
                <a:latin typeface="Calibri" pitchFamily="34" charset="0"/>
              </a:defRPr>
            </a:lvl8pPr>
            <a:lvl9pPr marL="1828800" algn="l" rtl="0" fontAlgn="base">
              <a:spcBef>
                <a:spcPct val="0"/>
              </a:spcBef>
              <a:spcAft>
                <a:spcPct val="0"/>
              </a:spcAft>
              <a:defRPr sz="5000">
                <a:solidFill>
                  <a:schemeClr val="tx2"/>
                </a:solidFill>
                <a:latin typeface="Calibri" pitchFamily="34" charset="0"/>
              </a:defRPr>
            </a:lvl9pPr>
          </a:lstStyle>
          <a:p>
            <a:pPr eaLnBrk="1" hangingPunct="1"/>
            <a:r>
              <a:rPr lang="en-US" sz="4000" dirty="0"/>
              <a:t>Write Code for the Maintainer</a:t>
            </a:r>
            <a:endParaRPr lang="ru-RU" sz="4000" dirty="0" smtClean="0"/>
          </a:p>
        </p:txBody>
      </p:sp>
      <p:sp>
        <p:nvSpPr>
          <p:cNvPr id="5" name="Content Placeholder 2"/>
          <p:cNvSpPr txBox="1">
            <a:spLocks/>
          </p:cNvSpPr>
          <p:nvPr/>
        </p:nvSpPr>
        <p:spPr bwMode="auto">
          <a:xfrm>
            <a:off x="457200" y="3453973"/>
            <a:ext cx="8229600" cy="23372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73050" indent="-273050" algn="l" rtl="0" eaLnBrk="0" fontAlgn="base" hangingPunct="0">
              <a:spcBef>
                <a:spcPct val="20000"/>
              </a:spcBef>
              <a:spcAft>
                <a:spcPct val="0"/>
              </a:spcAft>
              <a:buClr>
                <a:srgbClr val="0BD0D9"/>
              </a:buClr>
              <a:buSzPct val="95000"/>
              <a:buFont typeface="Wingdings 2" pitchFamily="18" charset="2"/>
              <a:buChar char=""/>
              <a:defRPr sz="2600" kern="1200">
                <a:solidFill>
                  <a:schemeClr val="tx1"/>
                </a:solidFill>
                <a:latin typeface="+mn-lt"/>
                <a:ea typeface="+mn-ea"/>
                <a:cs typeface="+mn-cs"/>
              </a:defRPr>
            </a:lvl1pPr>
            <a:lvl2pPr marL="639763" indent="-246063" algn="l" rtl="0" eaLnBrk="0" fontAlgn="base" hangingPunct="0">
              <a:spcBef>
                <a:spcPct val="20000"/>
              </a:spcBef>
              <a:spcAft>
                <a:spcPct val="0"/>
              </a:spcAft>
              <a:buClr>
                <a:schemeClr val="accent1"/>
              </a:buClr>
              <a:buSzPct val="85000"/>
              <a:buFont typeface="Wingdings 2" pitchFamily="18" charset="2"/>
              <a:buChar char=""/>
              <a:defRPr sz="2400" kern="1200">
                <a:solidFill>
                  <a:schemeClr val="tx1"/>
                </a:solidFill>
                <a:latin typeface="+mn-lt"/>
                <a:ea typeface="+mn-ea"/>
                <a:cs typeface="+mn-cs"/>
              </a:defRPr>
            </a:lvl2pPr>
            <a:lvl3pPr marL="914400" indent="-246063" algn="l" rtl="0" eaLnBrk="0" fontAlgn="base" hangingPunct="0">
              <a:spcBef>
                <a:spcPct val="20000"/>
              </a:spcBef>
              <a:spcAft>
                <a:spcPct val="0"/>
              </a:spcAft>
              <a:buClr>
                <a:schemeClr val="accent2"/>
              </a:buClr>
              <a:buSzPct val="70000"/>
              <a:buFont typeface="Wingdings 2" pitchFamily="18" charset="2"/>
              <a:buChar char=""/>
              <a:defRPr sz="2100" kern="1200">
                <a:solidFill>
                  <a:schemeClr val="tx1"/>
                </a:solidFill>
                <a:latin typeface="+mn-lt"/>
                <a:ea typeface="+mn-ea"/>
                <a:cs typeface="+mn-cs"/>
              </a:defRPr>
            </a:lvl3pPr>
            <a:lvl4pPr marL="1187450" indent="-209550" algn="l" rtl="0" eaLnBrk="0" fontAlgn="base" hangingPunct="0">
              <a:spcBef>
                <a:spcPct val="20000"/>
              </a:spcBef>
              <a:spcAft>
                <a:spcPct val="0"/>
              </a:spcAft>
              <a:buClr>
                <a:srgbClr val="0BD0D9"/>
              </a:buClr>
              <a:buSzPct val="65000"/>
              <a:buFont typeface="Wingdings 2" pitchFamily="18" charset="2"/>
              <a:buChar char=""/>
              <a:defRPr sz="2000" kern="1200">
                <a:solidFill>
                  <a:schemeClr val="tx1"/>
                </a:solidFill>
                <a:latin typeface="+mn-lt"/>
                <a:ea typeface="+mn-ea"/>
                <a:cs typeface="+mn-cs"/>
              </a:defRPr>
            </a:lvl4pPr>
            <a:lvl5pPr marL="1462088" indent="-209550" algn="l" rtl="0" eaLnBrk="0" fontAlgn="base" hangingPunct="0">
              <a:spcBef>
                <a:spcPct val="20000"/>
              </a:spcBef>
              <a:spcAft>
                <a:spcPct val="0"/>
              </a:spcAft>
              <a:buClr>
                <a:srgbClr val="10CF9B"/>
              </a:buClr>
              <a:buSzPct val="65000"/>
              <a:buFont typeface="Wingdings 2" pitchFamily="18" charset="2"/>
              <a:buChar char=""/>
              <a:defRPr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a:lstStyle>
          <a:p>
            <a:pPr marL="0" indent="0" eaLnBrk="1" hangingPunct="1">
              <a:buNone/>
              <a:defRPr/>
            </a:pPr>
            <a:r>
              <a:rPr lang="ru-RU" sz="2000" dirty="0"/>
              <a:t>Практически любой код, который вы пишете, предстоит поддерживать в будущем вам или кому-то другому. В будущем, когда вы вернётесь к коду, обнаружите, что большая его часть совершенно вам незнакома, так что старайтесь писать как будто для другого.</a:t>
            </a:r>
            <a:br>
              <a:rPr lang="ru-RU" sz="2000" dirty="0"/>
            </a:br>
            <a:r>
              <a:rPr lang="ru-RU" sz="2000" dirty="0"/>
              <a:t>“Пишите код так, как будто сопровождать его будет склонный к насилию психопат, который знает, где вы живете.” </a:t>
            </a:r>
            <a:r>
              <a:rPr lang="ru-RU" sz="2000" dirty="0" smtClean="0"/>
              <a:t>(</a:t>
            </a:r>
            <a:r>
              <a:rPr lang="ru-RU" sz="2000" dirty="0"/>
              <a:t>Стив </a:t>
            </a:r>
            <a:r>
              <a:rPr lang="ru-RU" sz="2000" dirty="0" err="1" smtClean="0"/>
              <a:t>Макконнелл</a:t>
            </a:r>
            <a:r>
              <a:rPr lang="en-US" sz="2000" dirty="0" smtClean="0"/>
              <a:t> </a:t>
            </a:r>
            <a:r>
              <a:rPr lang="ru-RU" sz="2000" dirty="0" smtClean="0"/>
              <a:t>«Совершенный код»)</a:t>
            </a:r>
            <a:endParaRPr lang="ru-RU" sz="2000" dirty="0" smtClean="0">
              <a:latin typeface="+mj-lt"/>
            </a:endParaRPr>
          </a:p>
        </p:txBody>
      </p:sp>
    </p:spTree>
    <p:extLst>
      <p:ext uri="{BB962C8B-B14F-4D97-AF65-F5344CB8AC3E}">
        <p14:creationId xmlns:p14="http://schemas.microsoft.com/office/powerpoint/2010/main" val="3060965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a:xfrm>
            <a:off x="457200" y="762000"/>
            <a:ext cx="8229600" cy="704851"/>
          </a:xfrm>
        </p:spPr>
        <p:txBody>
          <a:bodyPr/>
          <a:lstStyle/>
          <a:p>
            <a:pPr eaLnBrk="1" hangingPunct="1"/>
            <a:r>
              <a:rPr lang="en-US" sz="4000" dirty="0"/>
              <a:t>Hide Implementation Details</a:t>
            </a:r>
            <a:endParaRPr lang="ru-RU" sz="4000" dirty="0" smtClean="0"/>
          </a:p>
        </p:txBody>
      </p:sp>
      <p:sp>
        <p:nvSpPr>
          <p:cNvPr id="21507" name="Content Placeholder 2"/>
          <p:cNvSpPr>
            <a:spLocks noGrp="1"/>
          </p:cNvSpPr>
          <p:nvPr>
            <p:ph idx="1"/>
          </p:nvPr>
        </p:nvSpPr>
        <p:spPr>
          <a:xfrm>
            <a:off x="457200" y="1524000"/>
            <a:ext cx="8229600" cy="1066800"/>
          </a:xfrm>
        </p:spPr>
        <p:txBody>
          <a:bodyPr/>
          <a:lstStyle/>
          <a:p>
            <a:pPr marL="0" indent="0" eaLnBrk="1" hangingPunct="1">
              <a:buNone/>
              <a:defRPr/>
            </a:pPr>
            <a:r>
              <a:rPr lang="ru-RU" sz="2000" dirty="0"/>
              <a:t>Скрытие деталей реализации позволяет вносить изменения в код компонента с минимальными </a:t>
            </a:r>
            <a:r>
              <a:rPr lang="ru-RU" sz="2000" dirty="0" smtClean="0"/>
              <a:t>затрагиванием </a:t>
            </a:r>
            <a:r>
              <a:rPr lang="ru-RU" sz="2000" dirty="0"/>
              <a:t>других модулей которые используют этот компонент</a:t>
            </a:r>
            <a:endParaRPr lang="ru-RU" sz="2000" dirty="0" smtClean="0">
              <a:latin typeface="+mj-lt"/>
            </a:endParaRPr>
          </a:p>
        </p:txBody>
      </p:sp>
      <p:sp>
        <p:nvSpPr>
          <p:cNvPr id="4" name="Title 1"/>
          <p:cNvSpPr txBox="1">
            <a:spLocks/>
          </p:cNvSpPr>
          <p:nvPr/>
        </p:nvSpPr>
        <p:spPr bwMode="auto">
          <a:xfrm>
            <a:off x="457200" y="2691971"/>
            <a:ext cx="8229600" cy="70485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45720" rIns="0" bIns="0" numCol="1" anchor="b" anchorCtr="0" compatLnSpc="1">
            <a:prstTxWarp prst="textNoShape">
              <a:avLst/>
            </a:prstTxWarp>
          </a:bodyPr>
          <a:lstStyle>
            <a:lvl1pPr algn="l" rtl="0" eaLnBrk="0" fontAlgn="base" hangingPunct="0">
              <a:spcBef>
                <a:spcPct val="0"/>
              </a:spcBef>
              <a:spcAft>
                <a:spcPct val="0"/>
              </a:spcAft>
              <a:defRPr sz="5000" kern="1200">
                <a:solidFill>
                  <a:schemeClr val="tx2"/>
                </a:solidFill>
                <a:latin typeface="+mj-lt"/>
                <a:ea typeface="+mj-ea"/>
                <a:cs typeface="+mj-cs"/>
              </a:defRPr>
            </a:lvl1pPr>
            <a:lvl2pPr algn="l" rtl="0" eaLnBrk="0" fontAlgn="base" hangingPunct="0">
              <a:spcBef>
                <a:spcPct val="0"/>
              </a:spcBef>
              <a:spcAft>
                <a:spcPct val="0"/>
              </a:spcAft>
              <a:defRPr sz="5000">
                <a:solidFill>
                  <a:schemeClr val="tx2"/>
                </a:solidFill>
                <a:latin typeface="Calibri" pitchFamily="34" charset="0"/>
              </a:defRPr>
            </a:lvl2pPr>
            <a:lvl3pPr algn="l" rtl="0" eaLnBrk="0" fontAlgn="base" hangingPunct="0">
              <a:spcBef>
                <a:spcPct val="0"/>
              </a:spcBef>
              <a:spcAft>
                <a:spcPct val="0"/>
              </a:spcAft>
              <a:defRPr sz="5000">
                <a:solidFill>
                  <a:schemeClr val="tx2"/>
                </a:solidFill>
                <a:latin typeface="Calibri" pitchFamily="34" charset="0"/>
              </a:defRPr>
            </a:lvl3pPr>
            <a:lvl4pPr algn="l" rtl="0" eaLnBrk="0" fontAlgn="base" hangingPunct="0">
              <a:spcBef>
                <a:spcPct val="0"/>
              </a:spcBef>
              <a:spcAft>
                <a:spcPct val="0"/>
              </a:spcAft>
              <a:defRPr sz="5000">
                <a:solidFill>
                  <a:schemeClr val="tx2"/>
                </a:solidFill>
                <a:latin typeface="Calibri" pitchFamily="34" charset="0"/>
              </a:defRPr>
            </a:lvl4pPr>
            <a:lvl5pPr algn="l" rtl="0" eaLnBrk="0" fontAlgn="base" hangingPunct="0">
              <a:spcBef>
                <a:spcPct val="0"/>
              </a:spcBef>
              <a:spcAft>
                <a:spcPct val="0"/>
              </a:spcAft>
              <a:defRPr sz="5000">
                <a:solidFill>
                  <a:schemeClr val="tx2"/>
                </a:solidFill>
                <a:latin typeface="Calibri" pitchFamily="34" charset="0"/>
              </a:defRPr>
            </a:lvl5pPr>
            <a:lvl6pPr marL="457200" algn="l" rtl="0" fontAlgn="base">
              <a:spcBef>
                <a:spcPct val="0"/>
              </a:spcBef>
              <a:spcAft>
                <a:spcPct val="0"/>
              </a:spcAft>
              <a:defRPr sz="5000">
                <a:solidFill>
                  <a:schemeClr val="tx2"/>
                </a:solidFill>
                <a:latin typeface="Calibri" pitchFamily="34" charset="0"/>
              </a:defRPr>
            </a:lvl6pPr>
            <a:lvl7pPr marL="914400" algn="l" rtl="0" fontAlgn="base">
              <a:spcBef>
                <a:spcPct val="0"/>
              </a:spcBef>
              <a:spcAft>
                <a:spcPct val="0"/>
              </a:spcAft>
              <a:defRPr sz="5000">
                <a:solidFill>
                  <a:schemeClr val="tx2"/>
                </a:solidFill>
                <a:latin typeface="Calibri" pitchFamily="34" charset="0"/>
              </a:defRPr>
            </a:lvl7pPr>
            <a:lvl8pPr marL="1371600" algn="l" rtl="0" fontAlgn="base">
              <a:spcBef>
                <a:spcPct val="0"/>
              </a:spcBef>
              <a:spcAft>
                <a:spcPct val="0"/>
              </a:spcAft>
              <a:defRPr sz="5000">
                <a:solidFill>
                  <a:schemeClr val="tx2"/>
                </a:solidFill>
                <a:latin typeface="Calibri" pitchFamily="34" charset="0"/>
              </a:defRPr>
            </a:lvl8pPr>
            <a:lvl9pPr marL="1828800" algn="l" rtl="0" fontAlgn="base">
              <a:spcBef>
                <a:spcPct val="0"/>
              </a:spcBef>
              <a:spcAft>
                <a:spcPct val="0"/>
              </a:spcAft>
              <a:defRPr sz="5000">
                <a:solidFill>
                  <a:schemeClr val="tx2"/>
                </a:solidFill>
                <a:latin typeface="Calibri" pitchFamily="34" charset="0"/>
              </a:defRPr>
            </a:lvl9pPr>
          </a:lstStyle>
          <a:p>
            <a:pPr eaLnBrk="1" hangingPunct="1"/>
            <a:r>
              <a:rPr lang="en-US" sz="4000" dirty="0"/>
              <a:t>Law of Demeter</a:t>
            </a:r>
            <a:endParaRPr lang="ru-RU" sz="4000" dirty="0" smtClean="0"/>
          </a:p>
        </p:txBody>
      </p:sp>
      <p:sp>
        <p:nvSpPr>
          <p:cNvPr id="5" name="Content Placeholder 2"/>
          <p:cNvSpPr txBox="1">
            <a:spLocks/>
          </p:cNvSpPr>
          <p:nvPr/>
        </p:nvSpPr>
        <p:spPr bwMode="auto">
          <a:xfrm>
            <a:off x="457200" y="3453973"/>
            <a:ext cx="8229600" cy="23372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73050" indent="-273050" algn="l" rtl="0" eaLnBrk="0" fontAlgn="base" hangingPunct="0">
              <a:spcBef>
                <a:spcPct val="20000"/>
              </a:spcBef>
              <a:spcAft>
                <a:spcPct val="0"/>
              </a:spcAft>
              <a:buClr>
                <a:srgbClr val="0BD0D9"/>
              </a:buClr>
              <a:buSzPct val="95000"/>
              <a:buFont typeface="Wingdings 2" pitchFamily="18" charset="2"/>
              <a:buChar char=""/>
              <a:defRPr sz="2600" kern="1200">
                <a:solidFill>
                  <a:schemeClr val="tx1"/>
                </a:solidFill>
                <a:latin typeface="+mn-lt"/>
                <a:ea typeface="+mn-ea"/>
                <a:cs typeface="+mn-cs"/>
              </a:defRPr>
            </a:lvl1pPr>
            <a:lvl2pPr marL="639763" indent="-246063" algn="l" rtl="0" eaLnBrk="0" fontAlgn="base" hangingPunct="0">
              <a:spcBef>
                <a:spcPct val="20000"/>
              </a:spcBef>
              <a:spcAft>
                <a:spcPct val="0"/>
              </a:spcAft>
              <a:buClr>
                <a:schemeClr val="accent1"/>
              </a:buClr>
              <a:buSzPct val="85000"/>
              <a:buFont typeface="Wingdings 2" pitchFamily="18" charset="2"/>
              <a:buChar char=""/>
              <a:defRPr sz="2400" kern="1200">
                <a:solidFill>
                  <a:schemeClr val="tx1"/>
                </a:solidFill>
                <a:latin typeface="+mn-lt"/>
                <a:ea typeface="+mn-ea"/>
                <a:cs typeface="+mn-cs"/>
              </a:defRPr>
            </a:lvl2pPr>
            <a:lvl3pPr marL="914400" indent="-246063" algn="l" rtl="0" eaLnBrk="0" fontAlgn="base" hangingPunct="0">
              <a:spcBef>
                <a:spcPct val="20000"/>
              </a:spcBef>
              <a:spcAft>
                <a:spcPct val="0"/>
              </a:spcAft>
              <a:buClr>
                <a:schemeClr val="accent2"/>
              </a:buClr>
              <a:buSzPct val="70000"/>
              <a:buFont typeface="Wingdings 2" pitchFamily="18" charset="2"/>
              <a:buChar char=""/>
              <a:defRPr sz="2100" kern="1200">
                <a:solidFill>
                  <a:schemeClr val="tx1"/>
                </a:solidFill>
                <a:latin typeface="+mn-lt"/>
                <a:ea typeface="+mn-ea"/>
                <a:cs typeface="+mn-cs"/>
              </a:defRPr>
            </a:lvl3pPr>
            <a:lvl4pPr marL="1187450" indent="-209550" algn="l" rtl="0" eaLnBrk="0" fontAlgn="base" hangingPunct="0">
              <a:spcBef>
                <a:spcPct val="20000"/>
              </a:spcBef>
              <a:spcAft>
                <a:spcPct val="0"/>
              </a:spcAft>
              <a:buClr>
                <a:srgbClr val="0BD0D9"/>
              </a:buClr>
              <a:buSzPct val="65000"/>
              <a:buFont typeface="Wingdings 2" pitchFamily="18" charset="2"/>
              <a:buChar char=""/>
              <a:defRPr sz="2000" kern="1200">
                <a:solidFill>
                  <a:schemeClr val="tx1"/>
                </a:solidFill>
                <a:latin typeface="+mn-lt"/>
                <a:ea typeface="+mn-ea"/>
                <a:cs typeface="+mn-cs"/>
              </a:defRPr>
            </a:lvl4pPr>
            <a:lvl5pPr marL="1462088" indent="-209550" algn="l" rtl="0" eaLnBrk="0" fontAlgn="base" hangingPunct="0">
              <a:spcBef>
                <a:spcPct val="20000"/>
              </a:spcBef>
              <a:spcAft>
                <a:spcPct val="0"/>
              </a:spcAft>
              <a:buClr>
                <a:srgbClr val="10CF9B"/>
              </a:buClr>
              <a:buSzPct val="65000"/>
              <a:buFont typeface="Wingdings 2" pitchFamily="18" charset="2"/>
              <a:buChar char=""/>
              <a:defRPr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a:lstStyle>
          <a:p>
            <a:pPr marL="0" indent="0" eaLnBrk="1" hangingPunct="1">
              <a:buNone/>
              <a:defRPr/>
            </a:pPr>
            <a:r>
              <a:rPr lang="ru-RU" sz="2000" dirty="0"/>
              <a:t>Компоненты кода должны взаимодействовать только с их непосредственными связями (например, классы от которых они унаследованы, объекты, которые они содержат, объекты, переданные с помощью аргументов и т.д.)</a:t>
            </a:r>
            <a:endParaRPr lang="ru-RU" sz="2000" dirty="0" smtClean="0">
              <a:latin typeface="+mj-lt"/>
            </a:endParaRPr>
          </a:p>
        </p:txBody>
      </p:sp>
    </p:spTree>
    <p:extLst>
      <p:ext uri="{BB962C8B-B14F-4D97-AF65-F5344CB8AC3E}">
        <p14:creationId xmlns:p14="http://schemas.microsoft.com/office/powerpoint/2010/main" val="42090065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a:xfrm>
            <a:off x="457200" y="762000"/>
            <a:ext cx="8229600" cy="704851"/>
          </a:xfrm>
        </p:spPr>
        <p:txBody>
          <a:bodyPr/>
          <a:lstStyle/>
          <a:p>
            <a:pPr eaLnBrk="1" hangingPunct="1"/>
            <a:r>
              <a:rPr lang="en-US" sz="4000" dirty="0"/>
              <a:t>Avoid Premature Optimization</a:t>
            </a:r>
            <a:endParaRPr lang="ru-RU" sz="4000" dirty="0" smtClean="0"/>
          </a:p>
        </p:txBody>
      </p:sp>
      <p:sp>
        <p:nvSpPr>
          <p:cNvPr id="21507" name="Content Placeholder 2"/>
          <p:cNvSpPr>
            <a:spLocks noGrp="1"/>
          </p:cNvSpPr>
          <p:nvPr>
            <p:ph idx="1"/>
          </p:nvPr>
        </p:nvSpPr>
        <p:spPr>
          <a:xfrm>
            <a:off x="457200" y="1524000"/>
            <a:ext cx="8229600" cy="2057400"/>
          </a:xfrm>
        </p:spPr>
        <p:txBody>
          <a:bodyPr>
            <a:normAutofit/>
          </a:bodyPr>
          <a:lstStyle/>
          <a:p>
            <a:pPr marL="0" indent="0" eaLnBrk="1" hangingPunct="1">
              <a:buNone/>
              <a:defRPr/>
            </a:pPr>
            <a:r>
              <a:rPr lang="ru-RU" sz="2000" dirty="0"/>
              <a:t>Даже не думайте об оптимизации, если ваш код работает, но медленней, чем вы хотите. Только потом можно начать задумываться об оптимизации, и только основываясь на полученном опыте.</a:t>
            </a:r>
            <a:br>
              <a:rPr lang="ru-RU" sz="2000" dirty="0"/>
            </a:br>
            <a:r>
              <a:rPr lang="ru-RU" sz="2000" dirty="0"/>
              <a:t>Мы должны забыть про небольшие улучшения эффективности, скажем, около 97% времени: преждевременная оптимизация — корень всех бед. © Дональд Кнут</a:t>
            </a:r>
            <a:endParaRPr lang="ru-RU" sz="2000" dirty="0" smtClean="0">
              <a:latin typeface="+mj-lt"/>
            </a:endParaRPr>
          </a:p>
        </p:txBody>
      </p:sp>
      <p:sp>
        <p:nvSpPr>
          <p:cNvPr id="4" name="Title 1"/>
          <p:cNvSpPr txBox="1">
            <a:spLocks/>
          </p:cNvSpPr>
          <p:nvPr/>
        </p:nvSpPr>
        <p:spPr bwMode="auto">
          <a:xfrm>
            <a:off x="457200" y="3453969"/>
            <a:ext cx="8229600" cy="70485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45720" rIns="0" bIns="0" numCol="1" anchor="b" anchorCtr="0" compatLnSpc="1">
            <a:prstTxWarp prst="textNoShape">
              <a:avLst/>
            </a:prstTxWarp>
          </a:bodyPr>
          <a:lstStyle>
            <a:lvl1pPr algn="l" rtl="0" eaLnBrk="0" fontAlgn="base" hangingPunct="0">
              <a:spcBef>
                <a:spcPct val="0"/>
              </a:spcBef>
              <a:spcAft>
                <a:spcPct val="0"/>
              </a:spcAft>
              <a:defRPr sz="5000" kern="1200">
                <a:solidFill>
                  <a:schemeClr val="tx2"/>
                </a:solidFill>
                <a:latin typeface="+mj-lt"/>
                <a:ea typeface="+mj-ea"/>
                <a:cs typeface="+mj-cs"/>
              </a:defRPr>
            </a:lvl1pPr>
            <a:lvl2pPr algn="l" rtl="0" eaLnBrk="0" fontAlgn="base" hangingPunct="0">
              <a:spcBef>
                <a:spcPct val="0"/>
              </a:spcBef>
              <a:spcAft>
                <a:spcPct val="0"/>
              </a:spcAft>
              <a:defRPr sz="5000">
                <a:solidFill>
                  <a:schemeClr val="tx2"/>
                </a:solidFill>
                <a:latin typeface="Calibri" pitchFamily="34" charset="0"/>
              </a:defRPr>
            </a:lvl2pPr>
            <a:lvl3pPr algn="l" rtl="0" eaLnBrk="0" fontAlgn="base" hangingPunct="0">
              <a:spcBef>
                <a:spcPct val="0"/>
              </a:spcBef>
              <a:spcAft>
                <a:spcPct val="0"/>
              </a:spcAft>
              <a:defRPr sz="5000">
                <a:solidFill>
                  <a:schemeClr val="tx2"/>
                </a:solidFill>
                <a:latin typeface="Calibri" pitchFamily="34" charset="0"/>
              </a:defRPr>
            </a:lvl3pPr>
            <a:lvl4pPr algn="l" rtl="0" eaLnBrk="0" fontAlgn="base" hangingPunct="0">
              <a:spcBef>
                <a:spcPct val="0"/>
              </a:spcBef>
              <a:spcAft>
                <a:spcPct val="0"/>
              </a:spcAft>
              <a:defRPr sz="5000">
                <a:solidFill>
                  <a:schemeClr val="tx2"/>
                </a:solidFill>
                <a:latin typeface="Calibri" pitchFamily="34" charset="0"/>
              </a:defRPr>
            </a:lvl4pPr>
            <a:lvl5pPr algn="l" rtl="0" eaLnBrk="0" fontAlgn="base" hangingPunct="0">
              <a:spcBef>
                <a:spcPct val="0"/>
              </a:spcBef>
              <a:spcAft>
                <a:spcPct val="0"/>
              </a:spcAft>
              <a:defRPr sz="5000">
                <a:solidFill>
                  <a:schemeClr val="tx2"/>
                </a:solidFill>
                <a:latin typeface="Calibri" pitchFamily="34" charset="0"/>
              </a:defRPr>
            </a:lvl5pPr>
            <a:lvl6pPr marL="457200" algn="l" rtl="0" fontAlgn="base">
              <a:spcBef>
                <a:spcPct val="0"/>
              </a:spcBef>
              <a:spcAft>
                <a:spcPct val="0"/>
              </a:spcAft>
              <a:defRPr sz="5000">
                <a:solidFill>
                  <a:schemeClr val="tx2"/>
                </a:solidFill>
                <a:latin typeface="Calibri" pitchFamily="34" charset="0"/>
              </a:defRPr>
            </a:lvl6pPr>
            <a:lvl7pPr marL="914400" algn="l" rtl="0" fontAlgn="base">
              <a:spcBef>
                <a:spcPct val="0"/>
              </a:spcBef>
              <a:spcAft>
                <a:spcPct val="0"/>
              </a:spcAft>
              <a:defRPr sz="5000">
                <a:solidFill>
                  <a:schemeClr val="tx2"/>
                </a:solidFill>
                <a:latin typeface="Calibri" pitchFamily="34" charset="0"/>
              </a:defRPr>
            </a:lvl7pPr>
            <a:lvl8pPr marL="1371600" algn="l" rtl="0" fontAlgn="base">
              <a:spcBef>
                <a:spcPct val="0"/>
              </a:spcBef>
              <a:spcAft>
                <a:spcPct val="0"/>
              </a:spcAft>
              <a:defRPr sz="5000">
                <a:solidFill>
                  <a:schemeClr val="tx2"/>
                </a:solidFill>
                <a:latin typeface="Calibri" pitchFamily="34" charset="0"/>
              </a:defRPr>
            </a:lvl8pPr>
            <a:lvl9pPr marL="1828800" algn="l" rtl="0" fontAlgn="base">
              <a:spcBef>
                <a:spcPct val="0"/>
              </a:spcBef>
              <a:spcAft>
                <a:spcPct val="0"/>
              </a:spcAft>
              <a:defRPr sz="5000">
                <a:solidFill>
                  <a:schemeClr val="tx2"/>
                </a:solidFill>
                <a:latin typeface="Calibri" pitchFamily="34" charset="0"/>
              </a:defRPr>
            </a:lvl9pPr>
          </a:lstStyle>
          <a:p>
            <a:pPr eaLnBrk="1" hangingPunct="1"/>
            <a:r>
              <a:rPr lang="en-US" sz="4000" dirty="0"/>
              <a:t>Code Reuse is Good</a:t>
            </a:r>
            <a:endParaRPr lang="ru-RU" sz="4000" dirty="0" smtClean="0"/>
          </a:p>
        </p:txBody>
      </p:sp>
      <p:sp>
        <p:nvSpPr>
          <p:cNvPr id="5" name="Content Placeholder 2"/>
          <p:cNvSpPr txBox="1">
            <a:spLocks/>
          </p:cNvSpPr>
          <p:nvPr/>
        </p:nvSpPr>
        <p:spPr bwMode="auto">
          <a:xfrm>
            <a:off x="457200" y="4215971"/>
            <a:ext cx="8229600" cy="116861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73050" indent="-273050" algn="l" rtl="0" eaLnBrk="0" fontAlgn="base" hangingPunct="0">
              <a:spcBef>
                <a:spcPct val="20000"/>
              </a:spcBef>
              <a:spcAft>
                <a:spcPct val="0"/>
              </a:spcAft>
              <a:buClr>
                <a:srgbClr val="0BD0D9"/>
              </a:buClr>
              <a:buSzPct val="95000"/>
              <a:buFont typeface="Wingdings 2" pitchFamily="18" charset="2"/>
              <a:buChar char=""/>
              <a:defRPr sz="2600" kern="1200">
                <a:solidFill>
                  <a:schemeClr val="tx1"/>
                </a:solidFill>
                <a:latin typeface="+mn-lt"/>
                <a:ea typeface="+mn-ea"/>
                <a:cs typeface="+mn-cs"/>
              </a:defRPr>
            </a:lvl1pPr>
            <a:lvl2pPr marL="639763" indent="-246063" algn="l" rtl="0" eaLnBrk="0" fontAlgn="base" hangingPunct="0">
              <a:spcBef>
                <a:spcPct val="20000"/>
              </a:spcBef>
              <a:spcAft>
                <a:spcPct val="0"/>
              </a:spcAft>
              <a:buClr>
                <a:schemeClr val="accent1"/>
              </a:buClr>
              <a:buSzPct val="85000"/>
              <a:buFont typeface="Wingdings 2" pitchFamily="18" charset="2"/>
              <a:buChar char=""/>
              <a:defRPr sz="2400" kern="1200">
                <a:solidFill>
                  <a:schemeClr val="tx1"/>
                </a:solidFill>
                <a:latin typeface="+mn-lt"/>
                <a:ea typeface="+mn-ea"/>
                <a:cs typeface="+mn-cs"/>
              </a:defRPr>
            </a:lvl2pPr>
            <a:lvl3pPr marL="914400" indent="-246063" algn="l" rtl="0" eaLnBrk="0" fontAlgn="base" hangingPunct="0">
              <a:spcBef>
                <a:spcPct val="20000"/>
              </a:spcBef>
              <a:spcAft>
                <a:spcPct val="0"/>
              </a:spcAft>
              <a:buClr>
                <a:schemeClr val="accent2"/>
              </a:buClr>
              <a:buSzPct val="70000"/>
              <a:buFont typeface="Wingdings 2" pitchFamily="18" charset="2"/>
              <a:buChar char=""/>
              <a:defRPr sz="2100" kern="1200">
                <a:solidFill>
                  <a:schemeClr val="tx1"/>
                </a:solidFill>
                <a:latin typeface="+mn-lt"/>
                <a:ea typeface="+mn-ea"/>
                <a:cs typeface="+mn-cs"/>
              </a:defRPr>
            </a:lvl3pPr>
            <a:lvl4pPr marL="1187450" indent="-209550" algn="l" rtl="0" eaLnBrk="0" fontAlgn="base" hangingPunct="0">
              <a:spcBef>
                <a:spcPct val="20000"/>
              </a:spcBef>
              <a:spcAft>
                <a:spcPct val="0"/>
              </a:spcAft>
              <a:buClr>
                <a:srgbClr val="0BD0D9"/>
              </a:buClr>
              <a:buSzPct val="65000"/>
              <a:buFont typeface="Wingdings 2" pitchFamily="18" charset="2"/>
              <a:buChar char=""/>
              <a:defRPr sz="2000" kern="1200">
                <a:solidFill>
                  <a:schemeClr val="tx1"/>
                </a:solidFill>
                <a:latin typeface="+mn-lt"/>
                <a:ea typeface="+mn-ea"/>
                <a:cs typeface="+mn-cs"/>
              </a:defRPr>
            </a:lvl4pPr>
            <a:lvl5pPr marL="1462088" indent="-209550" algn="l" rtl="0" eaLnBrk="0" fontAlgn="base" hangingPunct="0">
              <a:spcBef>
                <a:spcPct val="20000"/>
              </a:spcBef>
              <a:spcAft>
                <a:spcPct val="0"/>
              </a:spcAft>
              <a:buClr>
                <a:srgbClr val="10CF9B"/>
              </a:buClr>
              <a:buSzPct val="65000"/>
              <a:buFont typeface="Wingdings 2" pitchFamily="18" charset="2"/>
              <a:buChar char=""/>
              <a:defRPr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a:lstStyle>
          <a:p>
            <a:pPr marL="0" indent="0" eaLnBrk="1" hangingPunct="1">
              <a:buNone/>
              <a:defRPr/>
            </a:pPr>
            <a:r>
              <a:rPr lang="ru-RU" sz="2000" dirty="0"/>
              <a:t>Не очень содержательный, но тоже хороший принцип как и все другие. Повторное использование кода повышает надежность и уменьшает время разработки</a:t>
            </a:r>
            <a:endParaRPr lang="ru-RU" sz="2000" dirty="0" smtClean="0">
              <a:latin typeface="+mj-lt"/>
            </a:endParaRPr>
          </a:p>
        </p:txBody>
      </p:sp>
    </p:spTree>
    <p:extLst>
      <p:ext uri="{BB962C8B-B14F-4D97-AF65-F5344CB8AC3E}">
        <p14:creationId xmlns:p14="http://schemas.microsoft.com/office/powerpoint/2010/main" val="5946849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miley Face 6"/>
          <p:cNvSpPr/>
          <p:nvPr/>
        </p:nvSpPr>
        <p:spPr>
          <a:xfrm>
            <a:off x="1143000" y="1752600"/>
            <a:ext cx="685800" cy="685800"/>
          </a:xfrm>
          <a:prstGeom prst="smileyFace">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fontAlgn="auto">
              <a:spcBef>
                <a:spcPts val="0"/>
              </a:spcBef>
              <a:spcAft>
                <a:spcPts val="0"/>
              </a:spcAft>
              <a:defRPr/>
            </a:pPr>
            <a:endParaRPr lang="en-US" dirty="0"/>
          </a:p>
        </p:txBody>
      </p:sp>
      <p:sp>
        <p:nvSpPr>
          <p:cNvPr id="7173" name="TextBox 7"/>
          <p:cNvSpPr txBox="1">
            <a:spLocks noChangeArrowheads="1"/>
          </p:cNvSpPr>
          <p:nvPr/>
        </p:nvSpPr>
        <p:spPr bwMode="auto">
          <a:xfrm>
            <a:off x="1143004" y="2617787"/>
            <a:ext cx="912429" cy="369332"/>
          </a:xfrm>
          <a:prstGeom prst="rect">
            <a:avLst/>
          </a:prstGeom>
          <a:noFill/>
          <a:ln w="9525">
            <a:noFill/>
            <a:miter lim="800000"/>
            <a:headEnd/>
            <a:tailEnd/>
          </a:ln>
        </p:spPr>
        <p:txBody>
          <a:bodyPr wrap="none">
            <a:spAutoFit/>
          </a:bodyPr>
          <a:lstStyle/>
          <a:p>
            <a:pPr>
              <a:defRPr/>
            </a:pPr>
            <a:r>
              <a:rPr lang="ru-RU" dirty="0">
                <a:latin typeface="+mj-lt"/>
              </a:rPr>
              <a:t>Клиент</a:t>
            </a:r>
            <a:endParaRPr lang="en-US" dirty="0">
              <a:latin typeface="+mj-lt"/>
            </a:endParaRPr>
          </a:p>
        </p:txBody>
      </p:sp>
      <p:sp>
        <p:nvSpPr>
          <p:cNvPr id="9" name="Smiley Face 8"/>
          <p:cNvSpPr/>
          <p:nvPr/>
        </p:nvSpPr>
        <p:spPr>
          <a:xfrm>
            <a:off x="2514600" y="4495800"/>
            <a:ext cx="685800" cy="685800"/>
          </a:xfrm>
          <a:prstGeom prst="smileyFace">
            <a:avLst/>
          </a:prstGeom>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fontAlgn="auto">
              <a:spcBef>
                <a:spcPts val="0"/>
              </a:spcBef>
              <a:spcAft>
                <a:spcPts val="0"/>
              </a:spcAft>
              <a:defRPr/>
            </a:pPr>
            <a:endParaRPr lang="en-US" dirty="0"/>
          </a:p>
        </p:txBody>
      </p:sp>
      <p:sp>
        <p:nvSpPr>
          <p:cNvPr id="7177" name="TextBox 9"/>
          <p:cNvSpPr txBox="1">
            <a:spLocks noChangeArrowheads="1"/>
          </p:cNvSpPr>
          <p:nvPr/>
        </p:nvSpPr>
        <p:spPr bwMode="auto">
          <a:xfrm>
            <a:off x="2438400" y="5334000"/>
            <a:ext cx="1587294" cy="369332"/>
          </a:xfrm>
          <a:prstGeom prst="rect">
            <a:avLst/>
          </a:prstGeom>
          <a:noFill/>
          <a:ln w="9525">
            <a:noFill/>
            <a:miter lim="800000"/>
            <a:headEnd/>
            <a:tailEnd/>
          </a:ln>
        </p:spPr>
        <p:txBody>
          <a:bodyPr wrap="none">
            <a:spAutoFit/>
          </a:bodyPr>
          <a:lstStyle/>
          <a:p>
            <a:pPr>
              <a:defRPr/>
            </a:pPr>
            <a:r>
              <a:rPr lang="ru-RU" dirty="0">
                <a:latin typeface="+mj-lt"/>
              </a:rPr>
              <a:t>Разработчики</a:t>
            </a:r>
            <a:endParaRPr lang="en-US" dirty="0">
              <a:latin typeface="+mj-lt"/>
            </a:endParaRPr>
          </a:p>
        </p:txBody>
      </p:sp>
      <p:sp>
        <p:nvSpPr>
          <p:cNvPr id="11" name="Smiley Face 10"/>
          <p:cNvSpPr/>
          <p:nvPr/>
        </p:nvSpPr>
        <p:spPr>
          <a:xfrm>
            <a:off x="3352800" y="4572000"/>
            <a:ext cx="685800" cy="685800"/>
          </a:xfrm>
          <a:prstGeom prst="smileyFace">
            <a:avLst>
              <a:gd name="adj" fmla="val 4653"/>
            </a:avLst>
          </a:prstGeom>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fontAlgn="auto">
              <a:spcBef>
                <a:spcPts val="0"/>
              </a:spcBef>
              <a:spcAft>
                <a:spcPts val="0"/>
              </a:spcAft>
              <a:defRPr/>
            </a:pPr>
            <a:endParaRPr lang="en-US" dirty="0"/>
          </a:p>
        </p:txBody>
      </p:sp>
      <p:sp>
        <p:nvSpPr>
          <p:cNvPr id="12" name="Smiley Face 11"/>
          <p:cNvSpPr/>
          <p:nvPr/>
        </p:nvSpPr>
        <p:spPr>
          <a:xfrm>
            <a:off x="3048000" y="3810000"/>
            <a:ext cx="685800" cy="685800"/>
          </a:xfrm>
          <a:prstGeom prst="smileyFace">
            <a:avLst/>
          </a:prstGeom>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fontAlgn="auto">
              <a:spcBef>
                <a:spcPts val="0"/>
              </a:spcBef>
              <a:spcAft>
                <a:spcPts val="0"/>
              </a:spcAft>
              <a:defRPr/>
            </a:pPr>
            <a:endParaRPr lang="en-US" dirty="0"/>
          </a:p>
        </p:txBody>
      </p:sp>
      <p:sp>
        <p:nvSpPr>
          <p:cNvPr id="18" name="Right Arrow 17"/>
          <p:cNvSpPr/>
          <p:nvPr/>
        </p:nvSpPr>
        <p:spPr>
          <a:xfrm rot="4378119">
            <a:off x="2844801" y="3279775"/>
            <a:ext cx="635000" cy="203200"/>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fontAlgn="auto">
              <a:spcBef>
                <a:spcPts val="0"/>
              </a:spcBef>
              <a:spcAft>
                <a:spcPts val="0"/>
              </a:spcAft>
              <a:defRPr/>
            </a:pPr>
            <a:endParaRPr lang="en-US"/>
          </a:p>
        </p:txBody>
      </p:sp>
      <p:pic>
        <p:nvPicPr>
          <p:cNvPr id="2" name="Picture 2" descr="http://www.newsby.org/news/newsimg/2008/07/ferrari_f43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43604" y="1828801"/>
            <a:ext cx="2773363" cy="19859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7178" name="Picture 4" descr="http://lopuhifilm.ru/u/people/bio8.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43600" y="4267200"/>
            <a:ext cx="2851150" cy="1981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1" name="Right Arrow 20"/>
          <p:cNvSpPr/>
          <p:nvPr/>
        </p:nvSpPr>
        <p:spPr>
          <a:xfrm rot="20042531">
            <a:off x="4171950" y="3565525"/>
            <a:ext cx="1371600" cy="228600"/>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fontAlgn="auto">
              <a:spcBef>
                <a:spcPts val="0"/>
              </a:spcBef>
              <a:spcAft>
                <a:spcPts val="0"/>
              </a:spcAft>
              <a:defRPr/>
            </a:pPr>
            <a:endParaRPr lang="en-US"/>
          </a:p>
        </p:txBody>
      </p:sp>
      <p:sp>
        <p:nvSpPr>
          <p:cNvPr id="22" name="Right Arrow 21"/>
          <p:cNvSpPr/>
          <p:nvPr/>
        </p:nvSpPr>
        <p:spPr>
          <a:xfrm rot="1186632">
            <a:off x="4189413" y="4797425"/>
            <a:ext cx="1371600" cy="228600"/>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fontAlgn="auto">
              <a:spcBef>
                <a:spcPts val="0"/>
              </a:spcBef>
              <a:spcAft>
                <a:spcPts val="0"/>
              </a:spcAft>
              <a:defRPr/>
            </a:pPr>
            <a:endParaRPr lang="en-US"/>
          </a:p>
        </p:txBody>
      </p:sp>
      <p:pic>
        <p:nvPicPr>
          <p:cNvPr id="7181" name="Picture 6" descr="http://www.pickwickclub.ru/img/rach.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57400" y="1524000"/>
            <a:ext cx="2590800" cy="14636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6" name="Title 1"/>
          <p:cNvSpPr>
            <a:spLocks noGrp="1"/>
          </p:cNvSpPr>
          <p:nvPr>
            <p:ph type="title"/>
          </p:nvPr>
        </p:nvSpPr>
        <p:spPr>
          <a:xfrm>
            <a:off x="457200" y="838200"/>
            <a:ext cx="8229600" cy="628651"/>
          </a:xfrm>
        </p:spPr>
        <p:txBody>
          <a:bodyPr>
            <a:normAutofit fontScale="90000"/>
          </a:bodyPr>
          <a:lstStyle/>
          <a:p>
            <a:pPr eaLnBrk="1" fontAlgn="auto" hangingPunct="1">
              <a:spcAft>
                <a:spcPts val="0"/>
              </a:spcAft>
              <a:defRPr/>
            </a:pPr>
            <a:r>
              <a:rPr lang="ru-RU" sz="4400" dirty="0" smtClean="0"/>
              <a:t>Процесс разработки</a:t>
            </a:r>
            <a:endParaRPr lang="en-US" sz="4400"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90800"/>
            <a:ext cx="8229600" cy="1085851"/>
          </a:xfrm>
        </p:spPr>
        <p:txBody>
          <a:bodyPr>
            <a:normAutofit fontScale="90000"/>
          </a:bodyPr>
          <a:lstStyle/>
          <a:p>
            <a:pPr algn="ctr" eaLnBrk="1" fontAlgn="auto" hangingPunct="1">
              <a:spcAft>
                <a:spcPts val="0"/>
              </a:spcAft>
              <a:defRPr/>
            </a:pPr>
            <a:r>
              <a:rPr lang="ru-RU" sz="4000" dirty="0" smtClean="0"/>
              <a:t>Принципы объектно-ориентированного проектирования</a:t>
            </a:r>
            <a:endParaRPr lang="ru-RU" sz="4000"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solid_thumb"/>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762002"/>
            <a:ext cx="7239000" cy="5794033"/>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105304538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a:xfrm>
            <a:off x="457200" y="685800"/>
            <a:ext cx="8229600" cy="704851"/>
          </a:xfrm>
        </p:spPr>
        <p:txBody>
          <a:bodyPr/>
          <a:lstStyle/>
          <a:p>
            <a:pPr eaLnBrk="1" hangingPunct="1"/>
            <a:r>
              <a:rPr lang="en-US" sz="4000" dirty="0" smtClean="0"/>
              <a:t>SRP</a:t>
            </a:r>
            <a:r>
              <a:rPr lang="ru-RU" sz="4000" dirty="0" smtClean="0"/>
              <a:t>:</a:t>
            </a:r>
            <a:r>
              <a:rPr lang="en-US" sz="4000" dirty="0" smtClean="0"/>
              <a:t> Single Responsibility Principle</a:t>
            </a:r>
            <a:endParaRPr lang="ru-RU" sz="4000" dirty="0" smtClean="0"/>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800" y="1513704"/>
            <a:ext cx="6096000" cy="4901307"/>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p:nvPr>
        </p:nvSpPr>
        <p:spPr>
          <a:xfrm>
            <a:off x="457200" y="762000"/>
            <a:ext cx="8229600" cy="704851"/>
          </a:xfrm>
        </p:spPr>
        <p:txBody>
          <a:bodyPr/>
          <a:lstStyle/>
          <a:p>
            <a:pPr eaLnBrk="1" hangingPunct="1"/>
            <a:r>
              <a:rPr lang="en-US" sz="4000" smtClean="0"/>
              <a:t>SRP</a:t>
            </a:r>
            <a:r>
              <a:rPr lang="ru-RU" sz="4000" smtClean="0"/>
              <a:t>:</a:t>
            </a:r>
            <a:r>
              <a:rPr lang="en-US" sz="4000" smtClean="0"/>
              <a:t> Single Responsibility Principle</a:t>
            </a:r>
            <a:endParaRPr lang="ru-RU" sz="4000" smtClean="0"/>
          </a:p>
        </p:txBody>
      </p:sp>
      <p:sp>
        <p:nvSpPr>
          <p:cNvPr id="23555" name="Content Placeholder 2"/>
          <p:cNvSpPr>
            <a:spLocks noGrp="1"/>
          </p:cNvSpPr>
          <p:nvPr>
            <p:ph idx="1"/>
          </p:nvPr>
        </p:nvSpPr>
        <p:spPr>
          <a:xfrm>
            <a:off x="457200" y="1905001"/>
            <a:ext cx="8382000" cy="4389439"/>
          </a:xfrm>
        </p:spPr>
        <p:txBody>
          <a:bodyPr>
            <a:normAutofit/>
          </a:bodyPr>
          <a:lstStyle/>
          <a:p>
            <a:pPr marL="0" indent="0">
              <a:buNone/>
              <a:defRPr/>
            </a:pPr>
            <a:r>
              <a:rPr lang="ru-RU" sz="2000" i="1" dirty="0" smtClean="0">
                <a:latin typeface="+mj-lt"/>
              </a:rPr>
              <a:t>1. Не должно быть больше одной причины для изменения класса </a:t>
            </a:r>
            <a:r>
              <a:rPr lang="ru-RU" sz="2000" dirty="0" smtClean="0">
                <a:latin typeface="+mj-lt"/>
              </a:rPr>
              <a:t>(Роберт </a:t>
            </a:r>
            <a:r>
              <a:rPr lang="ru-RU" sz="2000" i="1" dirty="0" smtClean="0"/>
              <a:t>Мартин </a:t>
            </a:r>
            <a:r>
              <a:rPr lang="ru-RU" sz="2000" dirty="0" smtClean="0"/>
              <a:t>Принципы</a:t>
            </a:r>
            <a:r>
              <a:rPr lang="ru-RU" sz="2000" dirty="0"/>
              <a:t>, </a:t>
            </a:r>
            <a:r>
              <a:rPr lang="ru-RU" sz="2000" dirty="0" smtClean="0"/>
              <a:t>паттерны </a:t>
            </a:r>
            <a:r>
              <a:rPr lang="ru-RU" sz="2000" dirty="0"/>
              <a:t>и практики </a:t>
            </a:r>
            <a:r>
              <a:rPr lang="ru-RU" sz="2000" dirty="0" smtClean="0"/>
              <a:t>гибкой̆ </a:t>
            </a:r>
            <a:r>
              <a:rPr lang="ru-RU" sz="2000" dirty="0"/>
              <a:t>разработки. — 2006 </a:t>
            </a:r>
            <a:r>
              <a:rPr lang="ru-RU" sz="2000" dirty="0" smtClean="0">
                <a:latin typeface="+mj-lt"/>
              </a:rPr>
              <a:t>).</a:t>
            </a:r>
          </a:p>
          <a:p>
            <a:pPr marL="0" indent="0" eaLnBrk="1" hangingPunct="1">
              <a:buFont typeface="Wingdings 2" pitchFamily="18" charset="2"/>
              <a:buNone/>
              <a:defRPr/>
            </a:pPr>
            <a:r>
              <a:rPr lang="ru-RU" sz="2000" i="1" dirty="0" smtClean="0">
                <a:latin typeface="+mj-lt"/>
              </a:rPr>
              <a:t>2. Каждый класс должен быть сфокусирован на своей области ответственности.</a:t>
            </a:r>
          </a:p>
          <a:p>
            <a:pPr marL="0" indent="0" eaLnBrk="1" hangingPunct="1">
              <a:buFont typeface="Wingdings 2" pitchFamily="18" charset="2"/>
              <a:buNone/>
              <a:defRPr/>
            </a:pPr>
            <a:endParaRPr lang="en-US" sz="2000" dirty="0" smtClean="0">
              <a:latin typeface="+mj-lt"/>
            </a:endParaRPr>
          </a:p>
          <a:p>
            <a:pPr marL="0" indent="0" eaLnBrk="1" hangingPunct="1">
              <a:buFont typeface="Wingdings 2" pitchFamily="18" charset="2"/>
              <a:buNone/>
              <a:defRPr/>
            </a:pPr>
            <a:r>
              <a:rPr lang="ru-RU" sz="2000" b="1" dirty="0" smtClean="0">
                <a:latin typeface="+mj-lt"/>
              </a:rPr>
              <a:t>Цель:</a:t>
            </a:r>
            <a:endParaRPr lang="en-US" sz="2000" b="1" dirty="0" smtClean="0">
              <a:latin typeface="+mj-lt"/>
            </a:endParaRPr>
          </a:p>
          <a:p>
            <a:pPr marL="274320" eaLnBrk="1" hangingPunct="1">
              <a:defRPr/>
            </a:pPr>
            <a:r>
              <a:rPr lang="ru-RU" sz="2000" dirty="0" smtClean="0">
                <a:latin typeface="+mj-lt"/>
              </a:rPr>
              <a:t>упростить внесение изменений</a:t>
            </a:r>
          </a:p>
          <a:p>
            <a:pPr marL="274320" eaLnBrk="1" hangingPunct="1">
              <a:defRPr/>
            </a:pPr>
            <a:r>
              <a:rPr lang="ru-RU" sz="2000" dirty="0" smtClean="0">
                <a:latin typeface="+mj-lt"/>
              </a:rPr>
              <a:t>защититься от побочных эффектов при изменениях</a:t>
            </a:r>
            <a:endParaRPr lang="en-US" sz="2000" dirty="0" smtClean="0">
              <a:latin typeface="+mj-lt"/>
            </a:endParaRPr>
          </a:p>
          <a:p>
            <a:pPr marL="0" eaLnBrk="1" hangingPunct="1">
              <a:buFont typeface="Wingdings 2" pitchFamily="18" charset="2"/>
              <a:buNone/>
              <a:defRPr/>
            </a:pPr>
            <a:endParaRPr lang="ru-RU" sz="2000" dirty="0" smtClean="0">
              <a:latin typeface="+mj-lt"/>
            </a:endParaRPr>
          </a:p>
          <a:p>
            <a:pPr marL="0" indent="0" eaLnBrk="1" hangingPunct="1">
              <a:buFont typeface="Wingdings 2" pitchFamily="18" charset="2"/>
              <a:buNone/>
              <a:defRPr/>
            </a:pPr>
            <a:r>
              <a:rPr lang="ru-RU" sz="2000" b="1" dirty="0" smtClean="0">
                <a:latin typeface="+mj-lt"/>
              </a:rPr>
              <a:t>Достигается за счет:</a:t>
            </a:r>
          </a:p>
          <a:p>
            <a:pPr marL="274320" eaLnBrk="1" hangingPunct="1">
              <a:defRPr/>
            </a:pPr>
            <a:r>
              <a:rPr lang="ru-RU" sz="2000" dirty="0" smtClean="0">
                <a:latin typeface="+mj-lt"/>
              </a:rPr>
              <a:t>правильное проектирование</a:t>
            </a:r>
            <a:endParaRPr lang="en-US" sz="2000" dirty="0" smtClean="0">
              <a:latin typeface="+mj-lt"/>
            </a:endParaRPr>
          </a:p>
          <a:p>
            <a:pPr marL="274320" eaLnBrk="1" hangingPunct="1">
              <a:defRPr/>
            </a:pPr>
            <a:r>
              <a:rPr lang="ru-RU" sz="2000" dirty="0" smtClean="0">
                <a:latin typeface="+mj-lt"/>
              </a:rPr>
              <a:t>использование паттернов проектирования</a:t>
            </a:r>
          </a:p>
          <a:p>
            <a:pPr marL="0" eaLnBrk="1" hangingPunct="1">
              <a:buFont typeface="Wingdings 2" pitchFamily="18" charset="2"/>
              <a:buNone/>
              <a:defRPr/>
            </a:pPr>
            <a:endParaRPr lang="ru-RU" sz="2000" dirty="0" smtClean="0"/>
          </a:p>
          <a:p>
            <a:pPr marL="0" eaLnBrk="1" hangingPunct="1">
              <a:buFont typeface="Wingdings 2" pitchFamily="18" charset="2"/>
              <a:buNone/>
              <a:defRPr/>
            </a:pPr>
            <a:endParaRPr lang="ru-RU" sz="2000" dirty="0" smtClean="0"/>
          </a:p>
          <a:p>
            <a:pPr marL="0" eaLnBrk="1" hangingPunct="1">
              <a:buFont typeface="Wingdings 2" pitchFamily="18" charset="2"/>
              <a:buNone/>
              <a:defRPr/>
            </a:pPr>
            <a:endParaRPr lang="ru-RU" sz="2000" dirty="0" smtClean="0"/>
          </a:p>
        </p:txBody>
      </p:sp>
    </p:spTree>
    <p:extLst>
      <p:ext uri="{BB962C8B-B14F-4D97-AF65-F5344CB8AC3E}">
        <p14:creationId xmlns:p14="http://schemas.microsoft.com/office/powerpoint/2010/main" val="37394511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Rectangle 16"/>
          <p:cNvSpPr>
            <a:spLocks noChangeArrowheads="1"/>
          </p:cNvSpPr>
          <p:nvPr/>
        </p:nvSpPr>
        <p:spPr bwMode="auto">
          <a:xfrm>
            <a:off x="228600" y="2286002"/>
            <a:ext cx="8686800" cy="313932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p>
            <a:r>
              <a:rPr lang="en-US" dirty="0">
                <a:latin typeface="Consolas" pitchFamily="49" charset="0"/>
                <a:cs typeface="Consolas" pitchFamily="49" charset="0"/>
              </a:rPr>
              <a:t>public class Account</a:t>
            </a:r>
          </a:p>
          <a:p>
            <a:r>
              <a:rPr lang="en-US" dirty="0">
                <a:latin typeface="Consolas" pitchFamily="49" charset="0"/>
                <a:cs typeface="Consolas" pitchFamily="49" charset="0"/>
              </a:rPr>
              <a:t>{</a:t>
            </a:r>
          </a:p>
          <a:p>
            <a:r>
              <a:rPr lang="en-US" dirty="0">
                <a:latin typeface="Consolas" pitchFamily="49" charset="0"/>
                <a:cs typeface="Consolas" pitchFamily="49" charset="0"/>
              </a:rPr>
              <a:t>    public string Number;</a:t>
            </a:r>
          </a:p>
          <a:p>
            <a:r>
              <a:rPr lang="en-US" dirty="0">
                <a:latin typeface="Consolas" pitchFamily="49" charset="0"/>
                <a:cs typeface="Consolas" pitchFamily="49" charset="0"/>
              </a:rPr>
              <a:t>    public decimal </a:t>
            </a:r>
            <a:r>
              <a:rPr lang="en-US" dirty="0" err="1">
                <a:latin typeface="Consolas" pitchFamily="49" charset="0"/>
                <a:cs typeface="Consolas" pitchFamily="49" charset="0"/>
              </a:rPr>
              <a:t>CurrentBalance</a:t>
            </a:r>
            <a:r>
              <a:rPr lang="en-US" dirty="0">
                <a:latin typeface="Consolas" pitchFamily="49" charset="0"/>
                <a:cs typeface="Consolas" pitchFamily="49" charset="0"/>
              </a:rPr>
              <a:t>;</a:t>
            </a:r>
          </a:p>
          <a:p>
            <a:r>
              <a:rPr lang="en-US" dirty="0">
                <a:latin typeface="Consolas" pitchFamily="49" charset="0"/>
                <a:cs typeface="Consolas" pitchFamily="49" charset="0"/>
              </a:rPr>
              <a:t>    public void Deposit(decimal amount) { ... }</a:t>
            </a:r>
          </a:p>
          <a:p>
            <a:r>
              <a:rPr lang="en-US" dirty="0">
                <a:latin typeface="Consolas" pitchFamily="49" charset="0"/>
                <a:cs typeface="Consolas" pitchFamily="49" charset="0"/>
              </a:rPr>
              <a:t>    public void Withdraw(decimal amount) { ... }  </a:t>
            </a:r>
          </a:p>
          <a:p>
            <a:r>
              <a:rPr lang="en-US" dirty="0">
                <a:latin typeface="Consolas" pitchFamily="49" charset="0"/>
                <a:cs typeface="Consolas" pitchFamily="49" charset="0"/>
              </a:rPr>
              <a:t>    public void Transfer(decimal amount, Account recipient) { ... }</a:t>
            </a:r>
          </a:p>
          <a:p>
            <a:r>
              <a:rPr lang="en-US" dirty="0">
                <a:latin typeface="Consolas" pitchFamily="49" charset="0"/>
                <a:cs typeface="Consolas" pitchFamily="49" charset="0"/>
              </a:rPr>
              <a:t>    public </a:t>
            </a:r>
            <a:r>
              <a:rPr lang="en-US" dirty="0" err="1">
                <a:latin typeface="Consolas" pitchFamily="49" charset="0"/>
                <a:cs typeface="Consolas" pitchFamily="49" charset="0"/>
              </a:rPr>
              <a:t>TaxTable</a:t>
            </a:r>
            <a:r>
              <a:rPr lang="en-US" dirty="0">
                <a:latin typeface="Consolas" pitchFamily="49" charset="0"/>
                <a:cs typeface="Consolas" pitchFamily="49" charset="0"/>
              </a:rPr>
              <a:t> </a:t>
            </a:r>
            <a:r>
              <a:rPr lang="en-US" dirty="0" err="1">
                <a:latin typeface="Consolas" pitchFamily="49" charset="0"/>
                <a:cs typeface="Consolas" pitchFamily="49" charset="0"/>
              </a:rPr>
              <a:t>CalculateTaxes</a:t>
            </a:r>
            <a:r>
              <a:rPr lang="en-US" dirty="0">
                <a:latin typeface="Consolas" pitchFamily="49" charset="0"/>
                <a:cs typeface="Consolas" pitchFamily="49" charset="0"/>
              </a:rPr>
              <a:t>(</a:t>
            </a:r>
            <a:r>
              <a:rPr lang="en-US" dirty="0" err="1">
                <a:latin typeface="Consolas" pitchFamily="49" charset="0"/>
                <a:cs typeface="Consolas" pitchFamily="49" charset="0"/>
              </a:rPr>
              <a:t>int</a:t>
            </a:r>
            <a:r>
              <a:rPr lang="en-US" dirty="0">
                <a:latin typeface="Consolas" pitchFamily="49" charset="0"/>
                <a:cs typeface="Consolas" pitchFamily="49" charset="0"/>
              </a:rPr>
              <a:t> year) { ... }</a:t>
            </a:r>
            <a:endParaRPr lang="ru-RU" dirty="0">
              <a:latin typeface="Consolas" pitchFamily="49" charset="0"/>
              <a:cs typeface="Consolas" pitchFamily="49" charset="0"/>
            </a:endParaRPr>
          </a:p>
          <a:p>
            <a:r>
              <a:rPr lang="en-US" dirty="0">
                <a:latin typeface="Consolas" pitchFamily="49" charset="0"/>
                <a:cs typeface="Consolas" pitchFamily="49" charset="0"/>
              </a:rPr>
              <a:t>    public void </a:t>
            </a:r>
            <a:r>
              <a:rPr lang="en-US" dirty="0" err="1">
                <a:latin typeface="Consolas" pitchFamily="49" charset="0"/>
                <a:cs typeface="Consolas" pitchFamily="49" charset="0"/>
              </a:rPr>
              <a:t>GetByNumber</a:t>
            </a:r>
            <a:r>
              <a:rPr lang="en-US" dirty="0">
                <a:latin typeface="Consolas" pitchFamily="49" charset="0"/>
                <a:cs typeface="Consolas" pitchFamily="49" charset="0"/>
              </a:rPr>
              <a:t>(string number) { ... }</a:t>
            </a:r>
          </a:p>
          <a:p>
            <a:r>
              <a:rPr lang="en-US" dirty="0">
                <a:latin typeface="Consolas" pitchFamily="49" charset="0"/>
                <a:cs typeface="Consolas" pitchFamily="49" charset="0"/>
              </a:rPr>
              <a:t>    public void Save() { ... }</a:t>
            </a:r>
          </a:p>
          <a:p>
            <a:r>
              <a:rPr lang="en-US" dirty="0">
                <a:latin typeface="Consolas" pitchFamily="49" charset="0"/>
                <a:cs typeface="Consolas" pitchFamily="49" charset="0"/>
              </a:rPr>
              <a:t>}</a:t>
            </a:r>
          </a:p>
        </p:txBody>
      </p:sp>
      <p:sp>
        <p:nvSpPr>
          <p:cNvPr id="5" name="Title 1"/>
          <p:cNvSpPr txBox="1">
            <a:spLocks/>
          </p:cNvSpPr>
          <p:nvPr/>
        </p:nvSpPr>
        <p:spPr>
          <a:xfrm>
            <a:off x="457200" y="685800"/>
            <a:ext cx="8229600" cy="704851"/>
          </a:xfrm>
          <a:prstGeom prst="rect">
            <a:avLst/>
          </a:prstGeom>
        </p:spPr>
        <p:txBody>
          <a:bodyPr anchor="ctr">
            <a:normAutofit/>
          </a:bodyPr>
          <a:lstStyle>
            <a:lvl1pPr algn="l" rtl="0" eaLnBrk="1" latinLnBrk="0" hangingPunct="1">
              <a:spcBef>
                <a:spcPct val="0"/>
              </a:spcBef>
              <a:buNone/>
              <a:defRPr kumimoji="0" sz="4300" kern="1200">
                <a:solidFill>
                  <a:schemeClr val="tx2">
                    <a:satMod val="130000"/>
                  </a:schemeClr>
                </a:solidFill>
                <a:effectLst>
                  <a:outerShdw blurRad="50000" dist="30000" dir="5400000" algn="tl" rotWithShape="0">
                    <a:srgbClr val="000000">
                      <a:alpha val="30000"/>
                    </a:srgbClr>
                  </a:outerShdw>
                </a:effectLst>
                <a:latin typeface="+mj-lt"/>
                <a:ea typeface="+mj-ea"/>
                <a:cs typeface="+mj-cs"/>
              </a:defRPr>
            </a:lvl1pPr>
            <a:extLst/>
          </a:lstStyle>
          <a:p>
            <a:r>
              <a:rPr lang="en-US" sz="4000" dirty="0" smtClean="0"/>
              <a:t>SRP</a:t>
            </a:r>
            <a:r>
              <a:rPr lang="ru-RU" sz="4000" dirty="0" smtClean="0"/>
              <a:t>:неправильный </a:t>
            </a:r>
            <a:r>
              <a:rPr lang="ru-RU" sz="4000" dirty="0"/>
              <a:t>вариант</a:t>
            </a:r>
            <a:endParaRPr lang="ru-RU" sz="4000" dirty="0" smtClean="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Rectangle 16"/>
          <p:cNvSpPr>
            <a:spLocks noChangeArrowheads="1"/>
          </p:cNvSpPr>
          <p:nvPr/>
        </p:nvSpPr>
        <p:spPr bwMode="auto">
          <a:xfrm>
            <a:off x="533400" y="1600200"/>
            <a:ext cx="7010400" cy="501675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r>
              <a:rPr lang="en-US" sz="1600" dirty="0">
                <a:latin typeface="Consolas" pitchFamily="49" charset="0"/>
                <a:cs typeface="Consolas" pitchFamily="49" charset="0"/>
              </a:rPr>
              <a:t>public class Account</a:t>
            </a:r>
          </a:p>
          <a:p>
            <a:r>
              <a:rPr lang="en-US" sz="1600" dirty="0">
                <a:latin typeface="Consolas" pitchFamily="49" charset="0"/>
                <a:cs typeface="Consolas" pitchFamily="49" charset="0"/>
              </a:rPr>
              <a:t>{</a:t>
            </a:r>
          </a:p>
          <a:p>
            <a:r>
              <a:rPr lang="en-US" sz="1600" dirty="0">
                <a:latin typeface="Consolas" pitchFamily="49" charset="0"/>
                <a:cs typeface="Consolas" pitchFamily="49" charset="0"/>
              </a:rPr>
              <a:t>    public string Number;</a:t>
            </a:r>
          </a:p>
          <a:p>
            <a:r>
              <a:rPr lang="en-US" sz="1600" dirty="0">
                <a:latin typeface="Consolas" pitchFamily="49" charset="0"/>
                <a:cs typeface="Consolas" pitchFamily="49" charset="0"/>
              </a:rPr>
              <a:t>    public decimal </a:t>
            </a:r>
            <a:r>
              <a:rPr lang="en-US" sz="1600" dirty="0" err="1">
                <a:latin typeface="Consolas" pitchFamily="49" charset="0"/>
                <a:cs typeface="Consolas" pitchFamily="49" charset="0"/>
              </a:rPr>
              <a:t>CurrentBalance</a:t>
            </a:r>
            <a:r>
              <a:rPr lang="en-US" sz="1600" dirty="0">
                <a:latin typeface="Consolas" pitchFamily="49" charset="0"/>
                <a:cs typeface="Consolas" pitchFamily="49" charset="0"/>
              </a:rPr>
              <a:t>;</a:t>
            </a:r>
          </a:p>
          <a:p>
            <a:r>
              <a:rPr lang="en-US" sz="1600" dirty="0">
                <a:latin typeface="Consolas" pitchFamily="49" charset="0"/>
                <a:cs typeface="Consolas" pitchFamily="49" charset="0"/>
              </a:rPr>
              <a:t>    public void Deposit(decimal amount) { ... }</a:t>
            </a:r>
          </a:p>
          <a:p>
            <a:r>
              <a:rPr lang="en-US" sz="1600" dirty="0">
                <a:latin typeface="Consolas" pitchFamily="49" charset="0"/>
                <a:cs typeface="Consolas" pitchFamily="49" charset="0"/>
              </a:rPr>
              <a:t>    public void Withdraw(decimal amount) { ... }  </a:t>
            </a:r>
          </a:p>
          <a:p>
            <a:r>
              <a:rPr lang="en-US" sz="1600" dirty="0">
                <a:latin typeface="Consolas" pitchFamily="49" charset="0"/>
                <a:cs typeface="Consolas" pitchFamily="49" charset="0"/>
              </a:rPr>
              <a:t>    public void Transfer(decimal amount, Account recipient) { ... }</a:t>
            </a:r>
          </a:p>
          <a:p>
            <a:r>
              <a:rPr lang="en-US" sz="1600" dirty="0">
                <a:latin typeface="Consolas" pitchFamily="49" charset="0"/>
                <a:cs typeface="Consolas" pitchFamily="49" charset="0"/>
              </a:rPr>
              <a:t>}</a:t>
            </a:r>
          </a:p>
          <a:p>
            <a:endParaRPr lang="en-US" sz="1600" dirty="0">
              <a:latin typeface="Consolas" pitchFamily="49" charset="0"/>
              <a:cs typeface="Consolas" pitchFamily="49" charset="0"/>
            </a:endParaRPr>
          </a:p>
          <a:p>
            <a:r>
              <a:rPr lang="en-US" sz="1600" dirty="0">
                <a:latin typeface="Consolas" pitchFamily="49" charset="0"/>
                <a:cs typeface="Consolas" pitchFamily="49" charset="0"/>
              </a:rPr>
              <a:t>public class </a:t>
            </a:r>
            <a:r>
              <a:rPr lang="en-US" sz="1600" dirty="0" err="1">
                <a:latin typeface="Consolas" pitchFamily="49" charset="0"/>
                <a:cs typeface="Consolas" pitchFamily="49" charset="0"/>
              </a:rPr>
              <a:t>AccountRepository</a:t>
            </a:r>
            <a:endParaRPr lang="en-US" sz="1600" dirty="0">
              <a:latin typeface="Consolas" pitchFamily="49" charset="0"/>
              <a:cs typeface="Consolas" pitchFamily="49" charset="0"/>
            </a:endParaRPr>
          </a:p>
          <a:p>
            <a:r>
              <a:rPr lang="en-US" sz="1600" dirty="0">
                <a:latin typeface="Consolas" pitchFamily="49" charset="0"/>
                <a:cs typeface="Consolas" pitchFamily="49" charset="0"/>
              </a:rPr>
              <a:t>{</a:t>
            </a:r>
          </a:p>
          <a:p>
            <a:r>
              <a:rPr lang="en-US" sz="1600" dirty="0">
                <a:latin typeface="Consolas" pitchFamily="49" charset="0"/>
                <a:cs typeface="Consolas" pitchFamily="49" charset="0"/>
              </a:rPr>
              <a:t>    public Account </a:t>
            </a:r>
            <a:r>
              <a:rPr lang="en-US" sz="1600" dirty="0" err="1">
                <a:latin typeface="Consolas" pitchFamily="49" charset="0"/>
                <a:cs typeface="Consolas" pitchFamily="49" charset="0"/>
              </a:rPr>
              <a:t>GetByNumber</a:t>
            </a:r>
            <a:r>
              <a:rPr lang="en-US" sz="1600" dirty="0">
                <a:latin typeface="Consolas" pitchFamily="49" charset="0"/>
                <a:cs typeface="Consolas" pitchFamily="49" charset="0"/>
              </a:rPr>
              <a:t>(string number) { ... }</a:t>
            </a:r>
          </a:p>
          <a:p>
            <a:r>
              <a:rPr lang="en-US" sz="1600" dirty="0">
                <a:latin typeface="Consolas" pitchFamily="49" charset="0"/>
                <a:cs typeface="Consolas" pitchFamily="49" charset="0"/>
              </a:rPr>
              <a:t>    public void Save(Account account) { ... }</a:t>
            </a:r>
          </a:p>
          <a:p>
            <a:r>
              <a:rPr lang="en-US" sz="1600" dirty="0">
                <a:latin typeface="Consolas" pitchFamily="49" charset="0"/>
                <a:cs typeface="Consolas" pitchFamily="49" charset="0"/>
              </a:rPr>
              <a:t>}</a:t>
            </a:r>
          </a:p>
          <a:p>
            <a:endParaRPr lang="en-US" sz="1600" dirty="0">
              <a:latin typeface="Consolas" pitchFamily="49" charset="0"/>
              <a:cs typeface="Consolas" pitchFamily="49" charset="0"/>
            </a:endParaRPr>
          </a:p>
          <a:p>
            <a:r>
              <a:rPr lang="en-US" sz="1600" dirty="0">
                <a:latin typeface="Consolas" pitchFamily="49" charset="0"/>
                <a:cs typeface="Consolas" pitchFamily="49" charset="0"/>
              </a:rPr>
              <a:t>public class </a:t>
            </a:r>
            <a:r>
              <a:rPr lang="en-US" sz="1600" dirty="0" err="1">
                <a:latin typeface="Consolas" pitchFamily="49" charset="0"/>
                <a:cs typeface="Consolas" pitchFamily="49" charset="0"/>
              </a:rPr>
              <a:t>TaxCalculator</a:t>
            </a:r>
            <a:endParaRPr lang="en-US" sz="1600" dirty="0">
              <a:latin typeface="Consolas" pitchFamily="49" charset="0"/>
              <a:cs typeface="Consolas" pitchFamily="49" charset="0"/>
            </a:endParaRPr>
          </a:p>
          <a:p>
            <a:r>
              <a:rPr lang="en-US" sz="1600" dirty="0">
                <a:latin typeface="Consolas" pitchFamily="49" charset="0"/>
                <a:cs typeface="Consolas" pitchFamily="49" charset="0"/>
              </a:rPr>
              <a:t>{</a:t>
            </a:r>
          </a:p>
          <a:p>
            <a:r>
              <a:rPr lang="en-US" sz="1600" dirty="0">
                <a:latin typeface="Consolas" pitchFamily="49" charset="0"/>
                <a:cs typeface="Consolas" pitchFamily="49" charset="0"/>
              </a:rPr>
              <a:t>    public </a:t>
            </a:r>
            <a:r>
              <a:rPr lang="en-US" sz="1600" dirty="0" err="1">
                <a:latin typeface="Consolas" pitchFamily="49" charset="0"/>
                <a:cs typeface="Consolas" pitchFamily="49" charset="0"/>
              </a:rPr>
              <a:t>TaxTable</a:t>
            </a:r>
            <a:r>
              <a:rPr lang="en-US" sz="1600" dirty="0">
                <a:latin typeface="Consolas" pitchFamily="49" charset="0"/>
                <a:cs typeface="Consolas" pitchFamily="49" charset="0"/>
              </a:rPr>
              <a:t> </a:t>
            </a:r>
            <a:r>
              <a:rPr lang="en-US" sz="1600" dirty="0" err="1">
                <a:latin typeface="Consolas" pitchFamily="49" charset="0"/>
                <a:cs typeface="Consolas" pitchFamily="49" charset="0"/>
              </a:rPr>
              <a:t>CalculateTaxes</a:t>
            </a:r>
            <a:r>
              <a:rPr lang="en-US" sz="1600" dirty="0">
                <a:latin typeface="Consolas" pitchFamily="49" charset="0"/>
                <a:cs typeface="Consolas" pitchFamily="49" charset="0"/>
              </a:rPr>
              <a:t>(</a:t>
            </a:r>
            <a:r>
              <a:rPr lang="en-US" sz="1600" dirty="0" err="1">
                <a:latin typeface="Consolas" pitchFamily="49" charset="0"/>
                <a:cs typeface="Consolas" pitchFamily="49" charset="0"/>
              </a:rPr>
              <a:t>int</a:t>
            </a:r>
            <a:r>
              <a:rPr lang="en-US" sz="1600" dirty="0">
                <a:latin typeface="Consolas" pitchFamily="49" charset="0"/>
                <a:cs typeface="Consolas" pitchFamily="49" charset="0"/>
              </a:rPr>
              <a:t> year) { ... }</a:t>
            </a:r>
          </a:p>
          <a:p>
            <a:r>
              <a:rPr lang="en-US" sz="1600" dirty="0">
                <a:latin typeface="Consolas" pitchFamily="49" charset="0"/>
                <a:cs typeface="Consolas" pitchFamily="49" charset="0"/>
              </a:rPr>
              <a:t>}</a:t>
            </a:r>
          </a:p>
        </p:txBody>
      </p:sp>
      <p:sp>
        <p:nvSpPr>
          <p:cNvPr id="4" name="Title 1"/>
          <p:cNvSpPr txBox="1">
            <a:spLocks/>
          </p:cNvSpPr>
          <p:nvPr/>
        </p:nvSpPr>
        <p:spPr>
          <a:xfrm>
            <a:off x="457200" y="685800"/>
            <a:ext cx="8229600" cy="704851"/>
          </a:xfrm>
          <a:prstGeom prst="rect">
            <a:avLst/>
          </a:prstGeom>
        </p:spPr>
        <p:txBody>
          <a:bodyPr anchor="ctr">
            <a:normAutofit/>
          </a:bodyPr>
          <a:lstStyle>
            <a:lvl1pPr algn="l" rtl="0" eaLnBrk="1" latinLnBrk="0" hangingPunct="1">
              <a:spcBef>
                <a:spcPct val="0"/>
              </a:spcBef>
              <a:buNone/>
              <a:defRPr kumimoji="0" sz="4300" kern="1200">
                <a:solidFill>
                  <a:schemeClr val="tx2">
                    <a:satMod val="130000"/>
                  </a:schemeClr>
                </a:solidFill>
                <a:effectLst>
                  <a:outerShdw blurRad="50000" dist="30000" dir="5400000" algn="tl" rotWithShape="0">
                    <a:srgbClr val="000000">
                      <a:alpha val="30000"/>
                    </a:srgbClr>
                  </a:outerShdw>
                </a:effectLst>
                <a:latin typeface="+mj-lt"/>
                <a:ea typeface="+mj-ea"/>
                <a:cs typeface="+mj-cs"/>
              </a:defRPr>
            </a:lvl1pPr>
            <a:extLst/>
          </a:lstStyle>
          <a:p>
            <a:r>
              <a:rPr lang="en-US" sz="4000" dirty="0" smtClean="0"/>
              <a:t>SRP</a:t>
            </a:r>
            <a:r>
              <a:rPr lang="ru-RU" sz="4000" dirty="0" smtClean="0"/>
              <a:t>:</a:t>
            </a:r>
            <a:r>
              <a:rPr lang="en-US" sz="4000" dirty="0" smtClean="0"/>
              <a:t> </a:t>
            </a:r>
            <a:r>
              <a:rPr lang="ru-RU" sz="4000" dirty="0"/>
              <a:t>правильный вариант</a:t>
            </a:r>
            <a:endParaRPr lang="ru-RU" sz="4000" dirty="0" smtClean="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ru-RU" dirty="0">
                <a:effectLst/>
              </a:rPr>
              <a:t>Типичные примеры нарушения SRP </a:t>
            </a:r>
            <a:endParaRPr lang="en-US" dirty="0"/>
          </a:p>
        </p:txBody>
      </p:sp>
      <p:sp>
        <p:nvSpPr>
          <p:cNvPr id="3" name="Content Placeholder 2"/>
          <p:cNvSpPr>
            <a:spLocks noGrp="1"/>
          </p:cNvSpPr>
          <p:nvPr>
            <p:ph idx="1"/>
          </p:nvPr>
        </p:nvSpPr>
        <p:spPr/>
        <p:txBody>
          <a:bodyPr>
            <a:noAutofit/>
          </a:bodyPr>
          <a:lstStyle/>
          <a:p>
            <a:r>
              <a:rPr lang="ru-RU" sz="1800" dirty="0"/>
              <a:t>Типичными примерами нарушения SRP являются: </a:t>
            </a:r>
          </a:p>
          <a:p>
            <a:r>
              <a:rPr lang="ru-RU" sz="1800" b="1" dirty="0" smtClean="0"/>
              <a:t>смешивание </a:t>
            </a:r>
            <a:r>
              <a:rPr lang="ru-RU" sz="1800" b="1" dirty="0"/>
              <a:t>логики с </a:t>
            </a:r>
            <a:r>
              <a:rPr lang="ru-RU" sz="1800" b="1" dirty="0" err="1"/>
              <a:t>инфраструктурои</a:t>
            </a:r>
            <a:r>
              <a:rPr lang="ru-RU" sz="1800" b="1" dirty="0"/>
              <a:t>̆. </a:t>
            </a:r>
            <a:r>
              <a:rPr lang="ru-RU" sz="1800" dirty="0"/>
              <a:t>Бизнес-логика смешана с </a:t>
            </a:r>
            <a:r>
              <a:rPr lang="ru-RU" sz="1800" dirty="0" smtClean="0"/>
              <a:t>представлением</a:t>
            </a:r>
            <a:r>
              <a:rPr lang="ru-RU" sz="1800" dirty="0"/>
              <a:t>, слоем </a:t>
            </a:r>
            <a:r>
              <a:rPr lang="ru-RU" sz="1800" dirty="0" err="1"/>
              <a:t>персистентности</a:t>
            </a:r>
            <a:r>
              <a:rPr lang="ru-RU" sz="1800" dirty="0"/>
              <a:t>, находится внутри WCF или </a:t>
            </a:r>
            <a:r>
              <a:rPr lang="ru-RU" sz="1800" dirty="0" err="1"/>
              <a:t>Windows</a:t>
            </a:r>
            <a:r>
              <a:rPr lang="ru-RU" sz="1800" dirty="0"/>
              <a:t>-сервисов. Должна быть возможность сосредоточиться на бизнес-правилах, не обращая внимания на второстепенные инфраструктурные детали; </a:t>
            </a:r>
          </a:p>
          <a:p>
            <a:r>
              <a:rPr lang="ru-RU" sz="1800" b="1" dirty="0" smtClean="0"/>
              <a:t>слабая </a:t>
            </a:r>
            <a:r>
              <a:rPr lang="ru-RU" sz="1800" b="1" dirty="0"/>
              <a:t>связность (</a:t>
            </a:r>
            <a:r>
              <a:rPr lang="ru-RU" sz="1800" b="1" dirty="0" err="1" smtClean="0"/>
              <a:t>low</a:t>
            </a:r>
            <a:r>
              <a:rPr lang="ru-RU" sz="1800" b="1" dirty="0" smtClean="0"/>
              <a:t> </a:t>
            </a:r>
            <a:r>
              <a:rPr lang="ru-RU" sz="1800" b="1" dirty="0" err="1" smtClean="0"/>
              <a:t>cohesion</a:t>
            </a:r>
            <a:r>
              <a:rPr lang="ru-RU" sz="1800" b="1" dirty="0"/>
              <a:t>). </a:t>
            </a:r>
            <a:r>
              <a:rPr lang="ru-RU" sz="1800" dirty="0"/>
              <a:t>Класс/модуль/метод не является цельным и решает несколько несвязанных задач. Проявляются несколько групп методов, каждая из которых обращается к подмножеству </a:t>
            </a:r>
            <a:r>
              <a:rPr lang="ru-RU" sz="1800" dirty="0" err="1"/>
              <a:t>полеи</a:t>
            </a:r>
            <a:r>
              <a:rPr lang="ru-RU" sz="1800" dirty="0"/>
              <a:t>̆, не используемых </a:t>
            </a:r>
            <a:r>
              <a:rPr lang="ru-RU" sz="1800" dirty="0" smtClean="0"/>
              <a:t>другими </a:t>
            </a:r>
            <a:r>
              <a:rPr lang="ru-RU" sz="1800" dirty="0"/>
              <a:t>методами; </a:t>
            </a:r>
          </a:p>
          <a:p>
            <a:r>
              <a:rPr lang="ru-RU" sz="1800" b="1" dirty="0" smtClean="0"/>
              <a:t>выполнение </a:t>
            </a:r>
            <a:r>
              <a:rPr lang="ru-RU" sz="1800" b="1" dirty="0"/>
              <a:t>нескольких несвязанных задач. </a:t>
            </a:r>
            <a:r>
              <a:rPr lang="ru-RU" sz="1800" dirty="0"/>
              <a:t>Класс/модуль может быть </a:t>
            </a:r>
            <a:r>
              <a:rPr lang="ru-RU" sz="1800" dirty="0" smtClean="0"/>
              <a:t>цельным</a:t>
            </a:r>
            <a:r>
              <a:rPr lang="ru-RU" sz="1800" dirty="0"/>
              <a:t>, но решать несколько несвязанных задач (вычисление </a:t>
            </a:r>
            <a:r>
              <a:rPr lang="ru-RU" sz="1800" dirty="0" err="1"/>
              <a:t>заработнои</a:t>
            </a:r>
            <a:r>
              <a:rPr lang="ru-RU" sz="1800" dirty="0"/>
              <a:t>̆ платы и построение отчета). Класс/модуль/метод должен быть сфокусированным на решении минимального числа задач; </a:t>
            </a:r>
            <a:endParaRPr lang="ru-RU" sz="1800" dirty="0" smtClean="0"/>
          </a:p>
        </p:txBody>
      </p:sp>
      <p:sp>
        <p:nvSpPr>
          <p:cNvPr id="4" name="Footer Placeholder 3"/>
          <p:cNvSpPr>
            <a:spLocks noGrp="1"/>
          </p:cNvSpPr>
          <p:nvPr>
            <p:ph type="ftr" sz="quarter" idx="11"/>
          </p:nvPr>
        </p:nvSpPr>
        <p:spPr/>
        <p:txBody>
          <a:bodyPr/>
          <a:lstStyle/>
          <a:p>
            <a:pPr>
              <a:defRPr/>
            </a:pPr>
            <a:r>
              <a:rPr lang="en-US" smtClean="0"/>
              <a:t>Copyright © 2008-2010 Altexsoft</a:t>
            </a:r>
            <a:endParaRPr lang="en-US"/>
          </a:p>
        </p:txBody>
      </p:sp>
    </p:spTree>
    <p:extLst>
      <p:ext uri="{BB962C8B-B14F-4D97-AF65-F5344CB8AC3E}">
        <p14:creationId xmlns:p14="http://schemas.microsoft.com/office/powerpoint/2010/main" val="185850429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ru-RU" dirty="0">
                <a:effectLst/>
              </a:rPr>
              <a:t>Типичные примеры нарушения SRP </a:t>
            </a:r>
            <a:endParaRPr lang="en-US" dirty="0"/>
          </a:p>
        </p:txBody>
      </p:sp>
      <p:sp>
        <p:nvSpPr>
          <p:cNvPr id="3" name="Content Placeholder 2"/>
          <p:cNvSpPr>
            <a:spLocks noGrp="1"/>
          </p:cNvSpPr>
          <p:nvPr>
            <p:ph idx="1"/>
          </p:nvPr>
        </p:nvSpPr>
        <p:spPr/>
        <p:txBody>
          <a:bodyPr>
            <a:noAutofit/>
          </a:bodyPr>
          <a:lstStyle/>
          <a:p>
            <a:r>
              <a:rPr lang="ru-RU" sz="1800" b="1" dirty="0" smtClean="0"/>
              <a:t>решение </a:t>
            </a:r>
            <a:r>
              <a:rPr lang="ru-RU" sz="1800" b="1" dirty="0"/>
              <a:t>задач разных </a:t>
            </a:r>
            <a:r>
              <a:rPr lang="ru-RU" sz="1800" b="1" dirty="0" err="1"/>
              <a:t>уровнеи</a:t>
            </a:r>
            <a:r>
              <a:rPr lang="ru-RU" sz="1800" b="1" dirty="0"/>
              <a:t>̆ абстракции. </a:t>
            </a:r>
            <a:r>
              <a:rPr lang="ru-RU" sz="1800" dirty="0"/>
              <a:t>Класс/метод не должен отвечать за задачи разного уровня. Например, класс удаленного заместителя не должен самостоятельно проверять аргументы, заниматься </a:t>
            </a:r>
            <a:r>
              <a:rPr lang="ru-RU" sz="1800" dirty="0" err="1"/>
              <a:t>сериализациеи</a:t>
            </a:r>
            <a:r>
              <a:rPr lang="ru-RU" sz="1800" dirty="0"/>
              <a:t>̆ и </a:t>
            </a:r>
            <a:r>
              <a:rPr lang="ru-RU" sz="1800" dirty="0" smtClean="0"/>
              <a:t>шифрованием</a:t>
            </a:r>
            <a:r>
              <a:rPr lang="ru-RU" sz="1800" dirty="0"/>
              <a:t>. </a:t>
            </a:r>
            <a:r>
              <a:rPr lang="ru-RU" sz="1800" dirty="0" err="1"/>
              <a:t>Каждыи</a:t>
            </a:r>
            <a:r>
              <a:rPr lang="ru-RU" sz="1800" dirty="0"/>
              <a:t>̆ из этих аспектов должен решаться отдельным классом </a:t>
            </a:r>
          </a:p>
          <a:p>
            <a:r>
              <a:rPr lang="ru-RU" sz="1800" b="1" dirty="0" smtClean="0"/>
              <a:t>решение </a:t>
            </a:r>
            <a:r>
              <a:rPr lang="ru-RU" sz="1800" b="1" dirty="0"/>
              <a:t>задач разных </a:t>
            </a:r>
            <a:r>
              <a:rPr lang="ru-RU" sz="1800" b="1" dirty="0" err="1"/>
              <a:t>уровнеи</a:t>
            </a:r>
            <a:r>
              <a:rPr lang="ru-RU" sz="1800" b="1" dirty="0"/>
              <a:t>̆ абстракции. </a:t>
            </a:r>
            <a:r>
              <a:rPr lang="ru-RU" sz="1800" dirty="0"/>
              <a:t>Класс/метод не должен отвечать за задачи разного уровня. Например, класс удаленного заместителя не должен самостоятельно проверять аргументы, заниматься </a:t>
            </a:r>
            <a:r>
              <a:rPr lang="ru-RU" sz="1800" dirty="0" err="1"/>
              <a:t>сериализациеи</a:t>
            </a:r>
            <a:r>
              <a:rPr lang="ru-RU" sz="1800" dirty="0"/>
              <a:t>̆ и </a:t>
            </a:r>
            <a:r>
              <a:rPr lang="ru-RU" sz="1800" dirty="0" err="1"/>
              <a:t>шифрова</a:t>
            </a:r>
            <a:r>
              <a:rPr lang="ru-RU" sz="1800" dirty="0"/>
              <a:t>- </a:t>
            </a:r>
            <a:r>
              <a:rPr lang="ru-RU" sz="1800" dirty="0" err="1"/>
              <a:t>нием</a:t>
            </a:r>
            <a:r>
              <a:rPr lang="ru-RU" sz="1800" dirty="0"/>
              <a:t>. </a:t>
            </a:r>
            <a:r>
              <a:rPr lang="ru-RU" sz="1800" dirty="0" err="1"/>
              <a:t>Каждыи</a:t>
            </a:r>
            <a:r>
              <a:rPr lang="ru-RU" sz="1800" dirty="0"/>
              <a:t>̆ из этих аспектов должен решаться отдельным классом </a:t>
            </a:r>
          </a:p>
        </p:txBody>
      </p:sp>
      <p:sp>
        <p:nvSpPr>
          <p:cNvPr id="4" name="Footer Placeholder 3"/>
          <p:cNvSpPr>
            <a:spLocks noGrp="1"/>
          </p:cNvSpPr>
          <p:nvPr>
            <p:ph type="ftr" sz="quarter" idx="11"/>
          </p:nvPr>
        </p:nvSpPr>
        <p:spPr/>
        <p:txBody>
          <a:bodyPr/>
          <a:lstStyle/>
          <a:p>
            <a:pPr>
              <a:defRPr/>
            </a:pPr>
            <a:r>
              <a:rPr lang="en-US" smtClean="0"/>
              <a:t>Copyright © 2008-2010 Altexsoft</a:t>
            </a:r>
            <a:endParaRPr lang="en-US"/>
          </a:p>
        </p:txBody>
      </p:sp>
    </p:spTree>
    <p:extLst>
      <p:ext uri="{BB962C8B-B14F-4D97-AF65-F5344CB8AC3E}">
        <p14:creationId xmlns:p14="http://schemas.microsoft.com/office/powerpoint/2010/main" val="154332417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p:cNvSpPr>
            <a:spLocks noGrp="1"/>
          </p:cNvSpPr>
          <p:nvPr>
            <p:ph type="title"/>
          </p:nvPr>
        </p:nvSpPr>
        <p:spPr>
          <a:xfrm>
            <a:off x="457200" y="762000"/>
            <a:ext cx="8229600" cy="704851"/>
          </a:xfrm>
        </p:spPr>
        <p:txBody>
          <a:bodyPr/>
          <a:lstStyle/>
          <a:p>
            <a:pPr eaLnBrk="1" hangingPunct="1"/>
            <a:r>
              <a:rPr lang="en-US" sz="4000" dirty="0" smtClean="0"/>
              <a:t>OCP</a:t>
            </a:r>
            <a:r>
              <a:rPr lang="ru-RU" sz="4000" dirty="0" smtClean="0"/>
              <a:t>:</a:t>
            </a:r>
            <a:r>
              <a:rPr lang="en-US" sz="4000" dirty="0" smtClean="0"/>
              <a:t> Open-Closed Principle</a:t>
            </a:r>
            <a:endParaRPr lang="ru-RU" sz="4000" dirty="0" smtClean="0"/>
          </a:p>
        </p:txBody>
      </p:sp>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1524001"/>
            <a:ext cx="6324600" cy="5069336"/>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151781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p:cNvSpPr>
            <a:spLocks noGrp="1"/>
          </p:cNvSpPr>
          <p:nvPr>
            <p:ph type="title"/>
          </p:nvPr>
        </p:nvSpPr>
        <p:spPr>
          <a:xfrm>
            <a:off x="457200" y="762000"/>
            <a:ext cx="8229600" cy="704851"/>
          </a:xfrm>
        </p:spPr>
        <p:txBody>
          <a:bodyPr/>
          <a:lstStyle/>
          <a:p>
            <a:pPr eaLnBrk="1" hangingPunct="1"/>
            <a:r>
              <a:rPr lang="en-US" sz="4000" smtClean="0"/>
              <a:t>OCP</a:t>
            </a:r>
            <a:r>
              <a:rPr lang="ru-RU" sz="4000" smtClean="0"/>
              <a:t>:</a:t>
            </a:r>
            <a:r>
              <a:rPr lang="en-US" sz="4000" smtClean="0"/>
              <a:t> Open-Closed Principle</a:t>
            </a:r>
            <a:endParaRPr lang="ru-RU" sz="4000" smtClean="0"/>
          </a:p>
        </p:txBody>
      </p:sp>
      <p:sp>
        <p:nvSpPr>
          <p:cNvPr id="27651" name="Content Placeholder 2"/>
          <p:cNvSpPr>
            <a:spLocks noGrp="1"/>
          </p:cNvSpPr>
          <p:nvPr>
            <p:ph idx="1"/>
          </p:nvPr>
        </p:nvSpPr>
        <p:spPr>
          <a:xfrm>
            <a:off x="457200" y="1905001"/>
            <a:ext cx="8382000" cy="4389439"/>
          </a:xfrm>
        </p:spPr>
        <p:txBody>
          <a:bodyPr>
            <a:normAutofit fontScale="92500" lnSpcReduction="10000"/>
          </a:bodyPr>
          <a:lstStyle/>
          <a:p>
            <a:pPr marL="0" indent="0">
              <a:buNone/>
              <a:defRPr/>
            </a:pPr>
            <a:r>
              <a:rPr lang="ru-RU" sz="2000" i="1" dirty="0"/>
              <a:t>«Программные сущности (классы, модули, функции и т. п.) должны быть открытыми для расширения, но закрытыми для модификации» </a:t>
            </a:r>
            <a:r>
              <a:rPr lang="ru-RU" sz="2000" dirty="0"/>
              <a:t>(</a:t>
            </a:r>
            <a:r>
              <a:rPr lang="ru-RU" sz="2000" i="1" dirty="0"/>
              <a:t>Мартин Р. </a:t>
            </a:r>
            <a:r>
              <a:rPr lang="ru-RU" sz="2000" dirty="0"/>
              <a:t>Принципы, паттерны и практики </a:t>
            </a:r>
            <a:r>
              <a:rPr lang="ru-RU" sz="2000" dirty="0" err="1"/>
              <a:t>гибкои</a:t>
            </a:r>
            <a:r>
              <a:rPr lang="ru-RU" sz="2000" dirty="0"/>
              <a:t>̆ разработки. — 2006). </a:t>
            </a:r>
          </a:p>
          <a:p>
            <a:pPr marL="0" indent="0" eaLnBrk="1" hangingPunct="1">
              <a:buFont typeface="Wingdings 2" pitchFamily="18" charset="2"/>
              <a:buNone/>
              <a:defRPr/>
            </a:pPr>
            <a:endParaRPr lang="en-US" sz="2000" dirty="0" smtClean="0">
              <a:latin typeface="+mj-lt"/>
            </a:endParaRPr>
          </a:p>
          <a:p>
            <a:pPr marL="0" indent="0" eaLnBrk="1" hangingPunct="1">
              <a:buFont typeface="Wingdings 2" pitchFamily="18" charset="2"/>
              <a:buNone/>
              <a:defRPr/>
            </a:pPr>
            <a:r>
              <a:rPr lang="ru-RU" sz="2000" b="1" dirty="0" smtClean="0">
                <a:latin typeface="+mj-lt"/>
              </a:rPr>
              <a:t>Цель:</a:t>
            </a:r>
            <a:endParaRPr lang="en-US" sz="2000" b="1" dirty="0" smtClean="0">
              <a:latin typeface="+mj-lt"/>
            </a:endParaRPr>
          </a:p>
          <a:p>
            <a:pPr marL="274320" eaLnBrk="1" hangingPunct="1">
              <a:defRPr/>
            </a:pPr>
            <a:r>
              <a:rPr lang="ru-RU" sz="2000" dirty="0" smtClean="0">
                <a:latin typeface="+mj-lt"/>
              </a:rPr>
              <a:t>добиться гибкости системы</a:t>
            </a:r>
          </a:p>
          <a:p>
            <a:pPr marL="274320">
              <a:defRPr/>
            </a:pPr>
            <a:r>
              <a:rPr lang="ru-RU" sz="2000" dirty="0" smtClean="0">
                <a:latin typeface="+mj-lt"/>
              </a:rPr>
              <a:t>избежать сильных переработок дизайна системы при изменениях – он </a:t>
            </a:r>
            <a:r>
              <a:rPr lang="ru-RU" sz="2000" dirty="0" smtClean="0"/>
              <a:t>должен </a:t>
            </a:r>
            <a:r>
              <a:rPr lang="ru-RU" sz="2000" dirty="0"/>
              <a:t>быть простым и устойчивым к </a:t>
            </a:r>
            <a:r>
              <a:rPr lang="ru-RU" sz="2000" dirty="0" smtClean="0"/>
              <a:t>изменениям</a:t>
            </a:r>
            <a:r>
              <a:rPr lang="ru-RU" sz="2000" dirty="0" smtClean="0">
                <a:latin typeface="+mj-lt"/>
              </a:rPr>
              <a:t> («не если, а когда»)</a:t>
            </a:r>
            <a:endParaRPr lang="en-US" sz="2000" dirty="0" smtClean="0">
              <a:latin typeface="+mj-lt"/>
            </a:endParaRPr>
          </a:p>
          <a:p>
            <a:pPr marL="0" eaLnBrk="1" hangingPunct="1">
              <a:defRPr/>
            </a:pPr>
            <a:endParaRPr lang="en-US" sz="2000" dirty="0" smtClean="0">
              <a:latin typeface="+mj-lt"/>
            </a:endParaRPr>
          </a:p>
          <a:p>
            <a:pPr marL="0" eaLnBrk="1" hangingPunct="1">
              <a:buFont typeface="Wingdings 2" pitchFamily="18" charset="2"/>
              <a:buNone/>
              <a:defRPr/>
            </a:pPr>
            <a:endParaRPr lang="ru-RU" sz="2000" dirty="0" smtClean="0">
              <a:latin typeface="+mj-lt"/>
            </a:endParaRPr>
          </a:p>
          <a:p>
            <a:pPr marL="0" indent="0" eaLnBrk="1" hangingPunct="1">
              <a:buFont typeface="Wingdings 2" pitchFamily="18" charset="2"/>
              <a:buNone/>
              <a:defRPr/>
            </a:pPr>
            <a:r>
              <a:rPr lang="ru-RU" sz="2000" b="1" dirty="0" smtClean="0">
                <a:latin typeface="+mj-lt"/>
              </a:rPr>
              <a:t>Достигается за счет:</a:t>
            </a:r>
          </a:p>
          <a:p>
            <a:pPr marL="274320" eaLnBrk="1" hangingPunct="1">
              <a:defRPr/>
            </a:pPr>
            <a:r>
              <a:rPr lang="ru-RU" sz="2000" dirty="0" smtClean="0">
                <a:latin typeface="+mj-lt"/>
              </a:rPr>
              <a:t>правильное наследование</a:t>
            </a:r>
            <a:endParaRPr lang="en-US" sz="2000" dirty="0" smtClean="0">
              <a:latin typeface="+mj-lt"/>
            </a:endParaRPr>
          </a:p>
          <a:p>
            <a:pPr marL="274320" eaLnBrk="1" hangingPunct="1">
              <a:defRPr/>
            </a:pPr>
            <a:r>
              <a:rPr lang="ru-RU" sz="2000" dirty="0" smtClean="0">
                <a:latin typeface="+mj-lt"/>
              </a:rPr>
              <a:t>инкапсуляция</a:t>
            </a:r>
          </a:p>
          <a:p>
            <a:pPr marL="0" eaLnBrk="1" hangingPunct="1">
              <a:buFont typeface="Wingdings 2" pitchFamily="18" charset="2"/>
              <a:buNone/>
              <a:defRPr/>
            </a:pPr>
            <a:endParaRPr lang="ru-RU" sz="2000" dirty="0" smtClean="0"/>
          </a:p>
          <a:p>
            <a:pPr marL="0" eaLnBrk="1" hangingPunct="1">
              <a:buFont typeface="Wingdings 2" pitchFamily="18" charset="2"/>
              <a:buNone/>
              <a:defRPr/>
            </a:pPr>
            <a:endParaRPr lang="ru-RU" sz="2000" dirty="0" smtClean="0"/>
          </a:p>
          <a:p>
            <a:pPr marL="0" eaLnBrk="1" hangingPunct="1">
              <a:buFont typeface="Wingdings 2" pitchFamily="18" charset="2"/>
              <a:buNone/>
              <a:defRPr/>
            </a:pPr>
            <a:endParaRPr lang="ru-RU" sz="2000" dirty="0" smtClean="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http://www.newsby.org/news/newsimg/2008/07/ferrari_f43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48204" y="3810000"/>
            <a:ext cx="2874963" cy="2057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195" name="Picture 4" descr="http://lopuhifilm.ru/u/people/bio8.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8200" y="1600200"/>
            <a:ext cx="2851150" cy="1981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196" name="Picture 6" descr="http://www.pickwickclub.ru/img/rach.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6800" y="1981201"/>
            <a:ext cx="2590800" cy="14636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197" name="Picture 7" descr="http://www.pickwickclub.ru/img/rach.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6800" y="4114801"/>
            <a:ext cx="2590800" cy="14636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9" name="Title 1"/>
          <p:cNvSpPr>
            <a:spLocks noGrp="1"/>
          </p:cNvSpPr>
          <p:nvPr>
            <p:ph type="title"/>
          </p:nvPr>
        </p:nvSpPr>
        <p:spPr>
          <a:xfrm>
            <a:off x="457200" y="838200"/>
            <a:ext cx="8229600" cy="628651"/>
          </a:xfrm>
        </p:spPr>
        <p:txBody>
          <a:bodyPr>
            <a:normAutofit fontScale="90000"/>
          </a:bodyPr>
          <a:lstStyle/>
          <a:p>
            <a:pPr eaLnBrk="1" fontAlgn="auto" hangingPunct="1">
              <a:spcAft>
                <a:spcPts val="0"/>
              </a:spcAft>
              <a:defRPr/>
            </a:pPr>
            <a:r>
              <a:rPr lang="ru-RU" sz="4400" dirty="0" smtClean="0"/>
              <a:t>С точки зрения клиента:</a:t>
            </a:r>
            <a:endParaRPr lang="en-US" sz="4400" dirty="0"/>
          </a:p>
        </p:txBody>
      </p:sp>
      <p:sp>
        <p:nvSpPr>
          <p:cNvPr id="10" name="Equal 9"/>
          <p:cNvSpPr/>
          <p:nvPr/>
        </p:nvSpPr>
        <p:spPr>
          <a:xfrm>
            <a:off x="3657600" y="2209800"/>
            <a:ext cx="914400" cy="914400"/>
          </a:xfrm>
          <a:prstGeom prst="mathEqual">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fontAlgn="auto">
              <a:spcBef>
                <a:spcPts val="0"/>
              </a:spcBef>
              <a:spcAft>
                <a:spcPts val="0"/>
              </a:spcAft>
              <a:defRPr/>
            </a:pPr>
            <a:endParaRPr lang="en-US">
              <a:solidFill>
                <a:schemeClr val="tx1"/>
              </a:solidFill>
            </a:endParaRPr>
          </a:p>
        </p:txBody>
      </p:sp>
      <p:sp>
        <p:nvSpPr>
          <p:cNvPr id="11" name="Equal 10"/>
          <p:cNvSpPr/>
          <p:nvPr/>
        </p:nvSpPr>
        <p:spPr>
          <a:xfrm>
            <a:off x="3657600" y="4343400"/>
            <a:ext cx="914400" cy="914400"/>
          </a:xfrm>
          <a:prstGeom prst="mathEqual">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fontAlgn="auto">
              <a:spcBef>
                <a:spcPts val="0"/>
              </a:spcBef>
              <a:spcAft>
                <a:spcPts val="0"/>
              </a:spcAft>
              <a:defRPr/>
            </a:pPr>
            <a:endParaRPr lang="en-US">
              <a:solidFill>
                <a:schemeClr val="tx1"/>
              </a:solidFill>
            </a:endParaRPr>
          </a:p>
        </p:txBody>
      </p:sp>
      <p:sp>
        <p:nvSpPr>
          <p:cNvPr id="8205" name="TextBox 11"/>
          <p:cNvSpPr txBox="1">
            <a:spLocks noChangeArrowheads="1"/>
          </p:cNvSpPr>
          <p:nvPr/>
        </p:nvSpPr>
        <p:spPr bwMode="auto">
          <a:xfrm>
            <a:off x="7772403" y="3962400"/>
            <a:ext cx="785793" cy="1785104"/>
          </a:xfrm>
          <a:prstGeom prst="rect">
            <a:avLst/>
          </a:prstGeom>
          <a:noFill/>
          <a:ln w="9525">
            <a:noFill/>
            <a:miter lim="800000"/>
            <a:headEnd/>
            <a:tailEnd/>
          </a:ln>
        </p:spPr>
        <p:txBody>
          <a:bodyPr wrap="none">
            <a:spAutoFit/>
          </a:bodyPr>
          <a:lstStyle/>
          <a:p>
            <a:pPr>
              <a:defRPr/>
            </a:pPr>
            <a:r>
              <a:rPr lang="ru-RU" sz="11000" dirty="0">
                <a:latin typeface="+mj-lt"/>
              </a:rPr>
              <a:t>?</a:t>
            </a:r>
            <a:endParaRPr lang="en-US" sz="11000" dirty="0">
              <a:latin typeface="+mj-lt"/>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p:cNvSpPr>
            <a:spLocks noGrp="1"/>
          </p:cNvSpPr>
          <p:nvPr>
            <p:ph type="title"/>
          </p:nvPr>
        </p:nvSpPr>
        <p:spPr>
          <a:xfrm>
            <a:off x="457200" y="762000"/>
            <a:ext cx="8229600" cy="704851"/>
          </a:xfrm>
        </p:spPr>
        <p:txBody>
          <a:bodyPr/>
          <a:lstStyle/>
          <a:p>
            <a:pPr eaLnBrk="1" hangingPunct="1"/>
            <a:r>
              <a:rPr lang="en-US" sz="4000" smtClean="0"/>
              <a:t>OCP</a:t>
            </a:r>
            <a:r>
              <a:rPr lang="ru-RU" sz="4000" smtClean="0"/>
              <a:t>:</a:t>
            </a:r>
            <a:r>
              <a:rPr lang="en-US" sz="4000" smtClean="0"/>
              <a:t> Open-Closed Principle</a:t>
            </a:r>
            <a:endParaRPr lang="ru-RU" sz="4000" smtClean="0"/>
          </a:p>
        </p:txBody>
      </p:sp>
      <p:sp>
        <p:nvSpPr>
          <p:cNvPr id="27651" name="Content Placeholder 2"/>
          <p:cNvSpPr>
            <a:spLocks noGrp="1"/>
          </p:cNvSpPr>
          <p:nvPr>
            <p:ph idx="1"/>
          </p:nvPr>
        </p:nvSpPr>
        <p:spPr>
          <a:xfrm>
            <a:off x="457200" y="1905001"/>
            <a:ext cx="8382000" cy="4389439"/>
          </a:xfrm>
        </p:spPr>
        <p:txBody>
          <a:bodyPr>
            <a:normAutofit/>
          </a:bodyPr>
          <a:lstStyle/>
          <a:p>
            <a:pPr algn="just"/>
            <a:r>
              <a:rPr lang="ru-RU" sz="2000" b="1" dirty="0"/>
              <a:t>Определение от Бертрана </a:t>
            </a:r>
            <a:r>
              <a:rPr lang="ru-RU" sz="2000" b="1" dirty="0" smtClean="0"/>
              <a:t>Мейера</a:t>
            </a:r>
            <a:r>
              <a:rPr lang="ru-RU" sz="2000" b="1" dirty="0"/>
              <a:t>: </a:t>
            </a:r>
            <a:r>
              <a:rPr lang="ru-RU" sz="2000" dirty="0" smtClean="0"/>
              <a:t>модули </a:t>
            </a:r>
            <a:r>
              <a:rPr lang="ru-RU" sz="2000" dirty="0"/>
              <a:t>должны иметь возможность быть как открытыми, так и закрытыми. При этом понятия открытости и закрытости </a:t>
            </a:r>
            <a:r>
              <a:rPr lang="ru-RU" sz="2000" dirty="0" smtClean="0"/>
              <a:t>определяются </a:t>
            </a:r>
            <a:r>
              <a:rPr lang="ru-RU" sz="2000" dirty="0"/>
              <a:t>так. </a:t>
            </a:r>
          </a:p>
          <a:p>
            <a:pPr algn="just"/>
            <a:r>
              <a:rPr lang="ru-RU" sz="2000" dirty="0" smtClean="0"/>
              <a:t>Модуль </a:t>
            </a:r>
            <a:r>
              <a:rPr lang="ru-RU" sz="2000" dirty="0"/>
              <a:t>называют открытым, если он еще доступен для расширения. Например, имеется возможность расширить множество </a:t>
            </a:r>
            <a:r>
              <a:rPr lang="ru-RU" sz="2000" dirty="0" smtClean="0"/>
              <a:t>операций в </a:t>
            </a:r>
            <a:r>
              <a:rPr lang="ru-RU" sz="2000" dirty="0"/>
              <a:t>нем или добавить поля к его структурам данных. </a:t>
            </a:r>
          </a:p>
          <a:p>
            <a:pPr algn="just"/>
            <a:r>
              <a:rPr lang="ru-RU" sz="2000" dirty="0" smtClean="0"/>
              <a:t>Модуль </a:t>
            </a:r>
            <a:r>
              <a:rPr lang="ru-RU" sz="2000" dirty="0"/>
              <a:t>называют закрытым, если он доступен для использования другими модулями. Это означает, что модуль (его </a:t>
            </a:r>
            <a:r>
              <a:rPr lang="ru-RU" sz="2000" dirty="0" smtClean="0"/>
              <a:t>интерфейс </a:t>
            </a:r>
            <a:r>
              <a:rPr lang="ru-RU" sz="2000" dirty="0"/>
              <a:t>— с точки зрения сокрытия информации) уже имеет строго определенное окончательное описание. На </a:t>
            </a:r>
            <a:r>
              <a:rPr lang="ru-RU" sz="2000" dirty="0" smtClean="0"/>
              <a:t>уровне </a:t>
            </a:r>
            <a:r>
              <a:rPr lang="ru-RU" sz="2000" dirty="0"/>
              <a:t>реализации закрытое состояние модуля означает, что можно компилировать модуль, сохранять в библиотеке и делать его доступным для использования другими модулями (его клиентами). </a:t>
            </a:r>
            <a:endParaRPr lang="ru-RU" sz="2000" dirty="0">
              <a:effectLst/>
            </a:endParaRPr>
          </a:p>
        </p:txBody>
      </p:sp>
    </p:spTree>
    <p:extLst>
      <p:ext uri="{BB962C8B-B14F-4D97-AF65-F5344CB8AC3E}">
        <p14:creationId xmlns:p14="http://schemas.microsoft.com/office/powerpoint/2010/main" val="9918105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sz="4400" dirty="0"/>
              <a:t>OCP</a:t>
            </a:r>
            <a:r>
              <a:rPr lang="ru-RU" sz="4400" dirty="0"/>
              <a:t>:</a:t>
            </a:r>
            <a:r>
              <a:rPr lang="en-US" sz="4400" dirty="0"/>
              <a:t> Open-Closed Principle</a:t>
            </a:r>
            <a:endParaRPr lang="en-US" dirty="0"/>
          </a:p>
        </p:txBody>
      </p:sp>
      <p:pic>
        <p:nvPicPr>
          <p:cNvPr id="1026" name="Picture 2"/>
          <p:cNvPicPr>
            <a:picLocks noGrp="1" noChangeAspect="1" noChangeArrowheads="1"/>
          </p:cNvPicPr>
          <p:nvPr>
            <p:ph idx="1"/>
          </p:nvPr>
        </p:nvPicPr>
        <p:blipFill>
          <a:blip r:embed="rId3" cstate="print">
            <a:extLst>
              <a:ext uri="{28A0092B-C50C-407E-A947-70E740481C1C}">
                <a14:useLocalDpi xmlns:a14="http://schemas.microsoft.com/office/drawing/2010/main" val="0"/>
              </a:ext>
            </a:extLst>
          </a:blip>
          <a:srcRect/>
          <a:stretch>
            <a:fillRect/>
          </a:stretch>
        </p:blipFill>
        <p:spPr bwMode="auto">
          <a:xfrm>
            <a:off x="1905000" y="1600200"/>
            <a:ext cx="6096000" cy="495313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5266891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sz="4400" dirty="0"/>
              <a:t>OCP</a:t>
            </a:r>
            <a:r>
              <a:rPr lang="ru-RU" sz="4400" dirty="0"/>
              <a:t>:</a:t>
            </a:r>
            <a:r>
              <a:rPr lang="en-US" sz="4400" dirty="0"/>
              <a:t> Open-Closed Principle</a:t>
            </a:r>
            <a:endParaRPr lang="en-US" dirty="0"/>
          </a:p>
        </p:txBody>
      </p:sp>
      <p:pic>
        <p:nvPicPr>
          <p:cNvPr id="2052" name="Picture 4"/>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2286492" y="1676400"/>
            <a:ext cx="5520540" cy="4572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303997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OCP</a:t>
            </a:r>
            <a:r>
              <a:rPr lang="ru-RU" sz="4000" dirty="0"/>
              <a:t>:</a:t>
            </a:r>
            <a:r>
              <a:rPr lang="en-US" sz="4000" dirty="0"/>
              <a:t> Open-Closed Principle</a:t>
            </a:r>
            <a:endParaRPr lang="en-US" dirty="0"/>
          </a:p>
        </p:txBody>
      </p:sp>
      <p:pic>
        <p:nvPicPr>
          <p:cNvPr id="5" name="Content Placeholder 4"/>
          <p:cNvPicPr>
            <a:picLocks noGrp="1" noChangeAspect="1"/>
          </p:cNvPicPr>
          <p:nvPr>
            <p:ph idx="1"/>
          </p:nvPr>
        </p:nvPicPr>
        <p:blipFill>
          <a:blip r:embed="rId2"/>
          <a:stretch>
            <a:fillRect/>
          </a:stretch>
        </p:blipFill>
        <p:spPr>
          <a:xfrm>
            <a:off x="1676400" y="1752600"/>
            <a:ext cx="7089217" cy="4038600"/>
          </a:xfrm>
          <a:prstGeom prst="rect">
            <a:avLst/>
          </a:prstGeom>
        </p:spPr>
      </p:pic>
      <p:sp>
        <p:nvSpPr>
          <p:cNvPr id="4" name="Footer Placeholder 3"/>
          <p:cNvSpPr>
            <a:spLocks noGrp="1"/>
          </p:cNvSpPr>
          <p:nvPr>
            <p:ph type="ftr" sz="quarter" idx="11"/>
          </p:nvPr>
        </p:nvSpPr>
        <p:spPr/>
        <p:txBody>
          <a:bodyPr/>
          <a:lstStyle/>
          <a:p>
            <a:pPr>
              <a:defRPr/>
            </a:pPr>
            <a:r>
              <a:rPr lang="en-US" smtClean="0"/>
              <a:t>Copyright © 2008-2010 Altexsoft</a:t>
            </a:r>
            <a:endParaRPr lang="en-US"/>
          </a:p>
        </p:txBody>
      </p:sp>
    </p:spTree>
    <p:extLst>
      <p:ext uri="{BB962C8B-B14F-4D97-AF65-F5344CB8AC3E}">
        <p14:creationId xmlns:p14="http://schemas.microsoft.com/office/powerpoint/2010/main" val="167551815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1447800"/>
            <a:ext cx="3657600" cy="174650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8675" name="Title 1"/>
          <p:cNvSpPr>
            <a:spLocks noGrp="1"/>
          </p:cNvSpPr>
          <p:nvPr>
            <p:ph type="title"/>
          </p:nvPr>
        </p:nvSpPr>
        <p:spPr>
          <a:xfrm>
            <a:off x="457200" y="762000"/>
            <a:ext cx="8229600" cy="704851"/>
          </a:xfrm>
        </p:spPr>
        <p:txBody>
          <a:bodyPr/>
          <a:lstStyle/>
          <a:p>
            <a:pPr eaLnBrk="1" hangingPunct="1"/>
            <a:r>
              <a:rPr lang="en-US" sz="4000" smtClean="0"/>
              <a:t>OCP</a:t>
            </a:r>
            <a:r>
              <a:rPr lang="ru-RU" sz="4000" smtClean="0"/>
              <a:t>:</a:t>
            </a:r>
            <a:r>
              <a:rPr lang="en-US" sz="4000" smtClean="0"/>
              <a:t> </a:t>
            </a:r>
            <a:r>
              <a:rPr lang="ru-RU" sz="4000" smtClean="0"/>
              <a:t>неправильный вариант</a:t>
            </a:r>
          </a:p>
        </p:txBody>
      </p:sp>
      <p:sp>
        <p:nvSpPr>
          <p:cNvPr id="28676" name="Rectangle 6"/>
          <p:cNvSpPr>
            <a:spLocks noChangeArrowheads="1"/>
          </p:cNvSpPr>
          <p:nvPr/>
        </p:nvSpPr>
        <p:spPr bwMode="auto">
          <a:xfrm>
            <a:off x="76200" y="3200400"/>
            <a:ext cx="4495800" cy="30931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p>
            <a:r>
              <a:rPr lang="en-US" sz="1300" dirty="0">
                <a:latin typeface="Consolas" pitchFamily="49" charset="0"/>
                <a:cs typeface="Consolas" pitchFamily="49" charset="0"/>
              </a:rPr>
              <a:t>public class </a:t>
            </a:r>
            <a:r>
              <a:rPr lang="en-US" sz="1300" dirty="0" err="1">
                <a:latin typeface="Consolas" pitchFamily="49" charset="0"/>
                <a:cs typeface="Consolas" pitchFamily="49" charset="0"/>
              </a:rPr>
              <a:t>SmtpMailer</a:t>
            </a:r>
            <a:endParaRPr lang="en-US" sz="1300" dirty="0">
              <a:latin typeface="Consolas" pitchFamily="49" charset="0"/>
              <a:cs typeface="Consolas" pitchFamily="49" charset="0"/>
            </a:endParaRPr>
          </a:p>
          <a:p>
            <a:r>
              <a:rPr lang="en-US" sz="1300" dirty="0">
                <a:latin typeface="Consolas" pitchFamily="49" charset="0"/>
                <a:cs typeface="Consolas" pitchFamily="49" charset="0"/>
              </a:rPr>
              <a:t>{</a:t>
            </a:r>
          </a:p>
          <a:p>
            <a:r>
              <a:rPr lang="ru-RU" sz="1300" dirty="0">
                <a:latin typeface="Consolas" pitchFamily="49" charset="0"/>
                <a:cs typeface="Consolas" pitchFamily="49" charset="0"/>
              </a:rPr>
              <a:t>    </a:t>
            </a:r>
            <a:r>
              <a:rPr lang="en-US" sz="1300" dirty="0">
                <a:latin typeface="Consolas" pitchFamily="49" charset="0"/>
                <a:cs typeface="Consolas" pitchFamily="49" charset="0"/>
              </a:rPr>
              <a:t>private </a:t>
            </a:r>
            <a:r>
              <a:rPr lang="en-US" sz="1300" dirty="0" err="1">
                <a:latin typeface="Consolas" pitchFamily="49" charset="0"/>
                <a:cs typeface="Consolas" pitchFamily="49" charset="0"/>
              </a:rPr>
              <a:t>readonly</a:t>
            </a:r>
            <a:r>
              <a:rPr lang="en-US" sz="1300" dirty="0">
                <a:latin typeface="Consolas" pitchFamily="49" charset="0"/>
                <a:cs typeface="Consolas" pitchFamily="49" charset="0"/>
              </a:rPr>
              <a:t> Logger </a:t>
            </a:r>
            <a:r>
              <a:rPr lang="en-US" sz="1300" dirty="0" err="1">
                <a:latin typeface="Consolas" pitchFamily="49" charset="0"/>
                <a:cs typeface="Consolas" pitchFamily="49" charset="0"/>
              </a:rPr>
              <a:t>logger</a:t>
            </a:r>
            <a:r>
              <a:rPr lang="en-US" sz="1300" dirty="0">
                <a:latin typeface="Consolas" pitchFamily="49" charset="0"/>
                <a:cs typeface="Consolas" pitchFamily="49" charset="0"/>
              </a:rPr>
              <a:t>;</a:t>
            </a:r>
          </a:p>
          <a:p>
            <a:endParaRPr lang="en-US" sz="1300" dirty="0">
              <a:latin typeface="Consolas" pitchFamily="49" charset="0"/>
              <a:cs typeface="Consolas" pitchFamily="49" charset="0"/>
            </a:endParaRPr>
          </a:p>
          <a:p>
            <a:r>
              <a:rPr lang="ru-RU" sz="1300" dirty="0">
                <a:latin typeface="Consolas" pitchFamily="49" charset="0"/>
                <a:cs typeface="Consolas" pitchFamily="49" charset="0"/>
              </a:rPr>
              <a:t>    </a:t>
            </a:r>
            <a:r>
              <a:rPr lang="en-US" sz="1300" dirty="0">
                <a:latin typeface="Consolas" pitchFamily="49" charset="0"/>
                <a:cs typeface="Consolas" pitchFamily="49" charset="0"/>
              </a:rPr>
              <a:t>public </a:t>
            </a:r>
            <a:r>
              <a:rPr lang="en-US" sz="1300" dirty="0" err="1">
                <a:latin typeface="Consolas" pitchFamily="49" charset="0"/>
                <a:cs typeface="Consolas" pitchFamily="49" charset="0"/>
              </a:rPr>
              <a:t>SmtpMailer</a:t>
            </a:r>
            <a:r>
              <a:rPr lang="en-US" sz="1300" dirty="0">
                <a:latin typeface="Consolas" pitchFamily="49" charset="0"/>
                <a:cs typeface="Consolas" pitchFamily="49" charset="0"/>
              </a:rPr>
              <a:t>()</a:t>
            </a:r>
          </a:p>
          <a:p>
            <a:r>
              <a:rPr lang="ru-RU" sz="1300" dirty="0">
                <a:latin typeface="Consolas" pitchFamily="49" charset="0"/>
                <a:cs typeface="Consolas" pitchFamily="49" charset="0"/>
              </a:rPr>
              <a:t>    </a:t>
            </a:r>
            <a:r>
              <a:rPr lang="en-US" sz="1300" dirty="0">
                <a:latin typeface="Consolas" pitchFamily="49" charset="0"/>
                <a:cs typeface="Consolas" pitchFamily="49" charset="0"/>
              </a:rPr>
              <a:t>{</a:t>
            </a:r>
          </a:p>
          <a:p>
            <a:r>
              <a:rPr lang="ru-RU" sz="1300" dirty="0">
                <a:latin typeface="Consolas" pitchFamily="49" charset="0"/>
                <a:cs typeface="Consolas" pitchFamily="49" charset="0"/>
              </a:rPr>
              <a:t>        </a:t>
            </a:r>
            <a:r>
              <a:rPr lang="en-US" sz="1300" dirty="0">
                <a:latin typeface="Consolas" pitchFamily="49" charset="0"/>
                <a:cs typeface="Consolas" pitchFamily="49" charset="0"/>
              </a:rPr>
              <a:t>logger = new Logger();</a:t>
            </a:r>
          </a:p>
          <a:p>
            <a:r>
              <a:rPr lang="ru-RU" sz="1300" dirty="0">
                <a:latin typeface="Consolas" pitchFamily="49" charset="0"/>
                <a:cs typeface="Consolas" pitchFamily="49" charset="0"/>
              </a:rPr>
              <a:t>    </a:t>
            </a:r>
            <a:r>
              <a:rPr lang="en-US" sz="1300" dirty="0">
                <a:latin typeface="Consolas" pitchFamily="49" charset="0"/>
                <a:cs typeface="Consolas" pitchFamily="49" charset="0"/>
              </a:rPr>
              <a:t>}</a:t>
            </a:r>
          </a:p>
          <a:p>
            <a:endParaRPr lang="en-US" sz="1300" dirty="0">
              <a:latin typeface="Consolas" pitchFamily="49" charset="0"/>
              <a:cs typeface="Consolas" pitchFamily="49" charset="0"/>
            </a:endParaRPr>
          </a:p>
          <a:p>
            <a:r>
              <a:rPr lang="ru-RU" sz="1300" dirty="0">
                <a:latin typeface="Consolas" pitchFamily="49" charset="0"/>
                <a:cs typeface="Consolas" pitchFamily="49" charset="0"/>
              </a:rPr>
              <a:t>    </a:t>
            </a:r>
            <a:r>
              <a:rPr lang="en-US" sz="1300" dirty="0">
                <a:latin typeface="Consolas" pitchFamily="49" charset="0"/>
                <a:cs typeface="Consolas" pitchFamily="49" charset="0"/>
              </a:rPr>
              <a:t>public void </a:t>
            </a:r>
            <a:r>
              <a:rPr lang="en-US" sz="1300" dirty="0" err="1">
                <a:latin typeface="Consolas" pitchFamily="49" charset="0"/>
                <a:cs typeface="Consolas" pitchFamily="49" charset="0"/>
              </a:rPr>
              <a:t>SendMessage</a:t>
            </a:r>
            <a:r>
              <a:rPr lang="en-US" sz="1300" dirty="0">
                <a:latin typeface="Consolas" pitchFamily="49" charset="0"/>
                <a:cs typeface="Consolas" pitchFamily="49" charset="0"/>
              </a:rPr>
              <a:t>(string message)</a:t>
            </a:r>
          </a:p>
          <a:p>
            <a:r>
              <a:rPr lang="ru-RU" sz="1300" dirty="0">
                <a:latin typeface="Consolas" pitchFamily="49" charset="0"/>
                <a:cs typeface="Consolas" pitchFamily="49" charset="0"/>
              </a:rPr>
              <a:t>    </a:t>
            </a:r>
            <a:r>
              <a:rPr lang="en-US" sz="1300" dirty="0">
                <a:latin typeface="Consolas" pitchFamily="49" charset="0"/>
                <a:cs typeface="Consolas" pitchFamily="49" charset="0"/>
              </a:rPr>
              <a:t>{</a:t>
            </a:r>
          </a:p>
          <a:p>
            <a:r>
              <a:rPr lang="en-US" sz="1300" dirty="0">
                <a:latin typeface="Consolas" pitchFamily="49" charset="0"/>
                <a:cs typeface="Consolas" pitchFamily="49" charset="0"/>
              </a:rPr>
              <a:t>         // </a:t>
            </a:r>
            <a:r>
              <a:rPr lang="ru-RU" sz="1300" dirty="0">
                <a:latin typeface="Consolas" pitchFamily="49" charset="0"/>
                <a:cs typeface="Consolas" pitchFamily="49" charset="0"/>
              </a:rPr>
              <a:t>отправить сообщение</a:t>
            </a:r>
            <a:endParaRPr lang="en-US" sz="1300" dirty="0">
              <a:latin typeface="Consolas" pitchFamily="49" charset="0"/>
              <a:cs typeface="Consolas" pitchFamily="49" charset="0"/>
            </a:endParaRPr>
          </a:p>
          <a:p>
            <a:r>
              <a:rPr lang="ru-RU" sz="1300" dirty="0">
                <a:latin typeface="Consolas" pitchFamily="49" charset="0"/>
                <a:cs typeface="Consolas" pitchFamily="49" charset="0"/>
              </a:rPr>
              <a:t>         </a:t>
            </a:r>
            <a:r>
              <a:rPr lang="en-US" sz="1300" dirty="0" err="1">
                <a:latin typeface="Consolas" pitchFamily="49" charset="0"/>
                <a:cs typeface="Consolas" pitchFamily="49" charset="0"/>
              </a:rPr>
              <a:t>logger.Log</a:t>
            </a:r>
            <a:r>
              <a:rPr lang="en-US" sz="1300" dirty="0">
                <a:latin typeface="Consolas" pitchFamily="49" charset="0"/>
                <a:cs typeface="Consolas" pitchFamily="49" charset="0"/>
              </a:rPr>
              <a:t>(message);</a:t>
            </a:r>
          </a:p>
          <a:p>
            <a:r>
              <a:rPr lang="en-US" sz="1300" dirty="0">
                <a:latin typeface="Consolas" pitchFamily="49" charset="0"/>
                <a:cs typeface="Consolas" pitchFamily="49" charset="0"/>
              </a:rPr>
              <a:t>    }</a:t>
            </a:r>
          </a:p>
          <a:p>
            <a:r>
              <a:rPr lang="en-US" sz="1300" dirty="0">
                <a:latin typeface="Consolas" pitchFamily="49" charset="0"/>
                <a:cs typeface="Consolas" pitchFamily="49" charset="0"/>
              </a:rPr>
              <a:t>}</a:t>
            </a:r>
          </a:p>
        </p:txBody>
      </p:sp>
      <p:sp>
        <p:nvSpPr>
          <p:cNvPr id="28678" name="Rectangle 7"/>
          <p:cNvSpPr>
            <a:spLocks noChangeArrowheads="1"/>
          </p:cNvSpPr>
          <p:nvPr/>
        </p:nvSpPr>
        <p:spPr bwMode="auto">
          <a:xfrm>
            <a:off x="4953000" y="1524001"/>
            <a:ext cx="3810000" cy="6463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r>
              <a:rPr lang="ru-RU">
                <a:latin typeface="Constantia" pitchFamily="18" charset="0"/>
                <a:cs typeface="Courier New" pitchFamily="49" charset="0"/>
              </a:rPr>
              <a:t>Изменение: нужно писать лог в базу данных</a:t>
            </a:r>
            <a:endParaRPr lang="en-US">
              <a:latin typeface="Constantia" pitchFamily="18" charset="0"/>
              <a:cs typeface="Courier New" pitchFamily="49" charset="0"/>
            </a:endParaRPr>
          </a:p>
        </p:txBody>
      </p:sp>
      <p:sp>
        <p:nvSpPr>
          <p:cNvPr id="28679" name="Rectangle 8"/>
          <p:cNvSpPr>
            <a:spLocks noChangeArrowheads="1"/>
          </p:cNvSpPr>
          <p:nvPr/>
        </p:nvSpPr>
        <p:spPr bwMode="auto">
          <a:xfrm>
            <a:off x="4495800" y="2170115"/>
            <a:ext cx="4572000" cy="489364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p>
            <a:r>
              <a:rPr lang="en-US" sz="1300" dirty="0">
                <a:latin typeface="Consolas" pitchFamily="49" charset="0"/>
                <a:cs typeface="Consolas" pitchFamily="49" charset="0"/>
              </a:rPr>
              <a:t>public class </a:t>
            </a:r>
            <a:r>
              <a:rPr lang="en-US" sz="1300" dirty="0" err="1">
                <a:latin typeface="Consolas" pitchFamily="49" charset="0"/>
                <a:cs typeface="Consolas" pitchFamily="49" charset="0"/>
              </a:rPr>
              <a:t>DatabaseLogger</a:t>
            </a:r>
            <a:endParaRPr lang="en-US" sz="1300" dirty="0">
              <a:latin typeface="Consolas" pitchFamily="49" charset="0"/>
              <a:cs typeface="Consolas" pitchFamily="49" charset="0"/>
            </a:endParaRPr>
          </a:p>
          <a:p>
            <a:r>
              <a:rPr lang="en-US" sz="1300" dirty="0">
                <a:latin typeface="Consolas" pitchFamily="49" charset="0"/>
                <a:cs typeface="Consolas" pitchFamily="49" charset="0"/>
              </a:rPr>
              <a:t>{</a:t>
            </a:r>
          </a:p>
          <a:p>
            <a:r>
              <a:rPr lang="en-US" sz="1300" dirty="0">
                <a:latin typeface="Consolas" pitchFamily="49" charset="0"/>
                <a:cs typeface="Consolas" pitchFamily="49" charset="0"/>
              </a:rPr>
              <a:t>    public void Log(string </a:t>
            </a:r>
            <a:r>
              <a:rPr lang="en-US" sz="1300" dirty="0" err="1">
                <a:latin typeface="Consolas" pitchFamily="49" charset="0"/>
                <a:cs typeface="Consolas" pitchFamily="49" charset="0"/>
              </a:rPr>
              <a:t>logText</a:t>
            </a:r>
            <a:r>
              <a:rPr lang="en-US" sz="1300" dirty="0">
                <a:latin typeface="Consolas" pitchFamily="49" charset="0"/>
                <a:cs typeface="Consolas" pitchFamily="49" charset="0"/>
              </a:rPr>
              <a:t>)</a:t>
            </a:r>
          </a:p>
          <a:p>
            <a:r>
              <a:rPr lang="en-US" sz="1300" dirty="0">
                <a:latin typeface="Consolas" pitchFamily="49" charset="0"/>
                <a:cs typeface="Consolas" pitchFamily="49" charset="0"/>
              </a:rPr>
              <a:t>    {</a:t>
            </a:r>
          </a:p>
          <a:p>
            <a:r>
              <a:rPr lang="en-US" sz="1300" dirty="0">
                <a:latin typeface="Consolas" pitchFamily="49" charset="0"/>
                <a:cs typeface="Consolas" pitchFamily="49" charset="0"/>
              </a:rPr>
              <a:t>        // </a:t>
            </a:r>
            <a:r>
              <a:rPr lang="ru-RU" sz="1300" dirty="0">
                <a:latin typeface="Consolas" pitchFamily="49" charset="0"/>
                <a:cs typeface="Consolas" pitchFamily="49" charset="0"/>
              </a:rPr>
              <a:t>сохранить лог в базе данных</a:t>
            </a:r>
          </a:p>
          <a:p>
            <a:r>
              <a:rPr lang="ru-RU" sz="1300" dirty="0">
                <a:latin typeface="Consolas" pitchFamily="49" charset="0"/>
                <a:cs typeface="Consolas" pitchFamily="49" charset="0"/>
              </a:rPr>
              <a:t>    }</a:t>
            </a:r>
          </a:p>
          <a:p>
            <a:r>
              <a:rPr lang="ru-RU" sz="1300" dirty="0">
                <a:latin typeface="Consolas" pitchFamily="49" charset="0"/>
                <a:cs typeface="Consolas" pitchFamily="49" charset="0"/>
              </a:rPr>
              <a:t>}</a:t>
            </a:r>
          </a:p>
          <a:p>
            <a:endParaRPr lang="ru-RU" sz="1300" dirty="0">
              <a:latin typeface="Consolas" pitchFamily="49" charset="0"/>
              <a:cs typeface="Consolas" pitchFamily="49" charset="0"/>
            </a:endParaRPr>
          </a:p>
          <a:p>
            <a:r>
              <a:rPr lang="en-US" sz="1300" dirty="0">
                <a:latin typeface="Consolas" pitchFamily="49" charset="0"/>
                <a:cs typeface="Consolas" pitchFamily="49" charset="0"/>
              </a:rPr>
              <a:t>public class </a:t>
            </a:r>
            <a:r>
              <a:rPr lang="en-US" sz="1300" dirty="0" err="1">
                <a:latin typeface="Consolas" pitchFamily="49" charset="0"/>
                <a:cs typeface="Consolas" pitchFamily="49" charset="0"/>
              </a:rPr>
              <a:t>SmtpMailer</a:t>
            </a:r>
            <a:endParaRPr lang="en-US" sz="1300" dirty="0">
              <a:latin typeface="Consolas" pitchFamily="49" charset="0"/>
              <a:cs typeface="Consolas" pitchFamily="49" charset="0"/>
            </a:endParaRPr>
          </a:p>
          <a:p>
            <a:r>
              <a:rPr lang="en-US" sz="1300" dirty="0">
                <a:latin typeface="Consolas" pitchFamily="49" charset="0"/>
                <a:cs typeface="Consolas" pitchFamily="49" charset="0"/>
              </a:rPr>
              <a:t>{</a:t>
            </a:r>
          </a:p>
          <a:p>
            <a:r>
              <a:rPr lang="ru-RU" sz="1300" dirty="0">
                <a:latin typeface="Consolas" pitchFamily="49" charset="0"/>
                <a:cs typeface="Consolas" pitchFamily="49" charset="0"/>
              </a:rPr>
              <a:t>    </a:t>
            </a:r>
            <a:r>
              <a:rPr lang="en-US" sz="1300" dirty="0">
                <a:latin typeface="Consolas" pitchFamily="49" charset="0"/>
                <a:cs typeface="Consolas" pitchFamily="49" charset="0"/>
              </a:rPr>
              <a:t>private </a:t>
            </a:r>
            <a:r>
              <a:rPr lang="en-US" sz="1300" dirty="0" err="1">
                <a:latin typeface="Consolas" pitchFamily="49" charset="0"/>
                <a:cs typeface="Consolas" pitchFamily="49" charset="0"/>
              </a:rPr>
              <a:t>readonly</a:t>
            </a:r>
            <a:r>
              <a:rPr lang="en-US" sz="1300" dirty="0">
                <a:latin typeface="Consolas" pitchFamily="49" charset="0"/>
                <a:cs typeface="Consolas" pitchFamily="49" charset="0"/>
              </a:rPr>
              <a:t> </a:t>
            </a:r>
            <a:r>
              <a:rPr lang="en-US" sz="1300" dirty="0" err="1">
                <a:solidFill>
                  <a:srgbClr val="FF0000"/>
                </a:solidFill>
                <a:latin typeface="Consolas" pitchFamily="49" charset="0"/>
                <a:cs typeface="Consolas" pitchFamily="49" charset="0"/>
              </a:rPr>
              <a:t>DatabaseLogger</a:t>
            </a:r>
            <a:r>
              <a:rPr lang="en-US" sz="1300" dirty="0">
                <a:latin typeface="Consolas" pitchFamily="49" charset="0"/>
                <a:cs typeface="Consolas" pitchFamily="49" charset="0"/>
              </a:rPr>
              <a:t> logger;</a:t>
            </a:r>
          </a:p>
          <a:p>
            <a:endParaRPr lang="en-US" sz="1300" dirty="0">
              <a:latin typeface="Consolas" pitchFamily="49" charset="0"/>
              <a:cs typeface="Consolas" pitchFamily="49" charset="0"/>
            </a:endParaRPr>
          </a:p>
          <a:p>
            <a:r>
              <a:rPr lang="ru-RU" sz="1300" dirty="0">
                <a:latin typeface="Consolas" pitchFamily="49" charset="0"/>
                <a:cs typeface="Consolas" pitchFamily="49" charset="0"/>
              </a:rPr>
              <a:t>    </a:t>
            </a:r>
            <a:r>
              <a:rPr lang="en-US" sz="1300" dirty="0">
                <a:latin typeface="Consolas" pitchFamily="49" charset="0"/>
                <a:cs typeface="Consolas" pitchFamily="49" charset="0"/>
              </a:rPr>
              <a:t>public </a:t>
            </a:r>
            <a:r>
              <a:rPr lang="en-US" sz="1300" dirty="0" err="1">
                <a:latin typeface="Consolas" pitchFamily="49" charset="0"/>
                <a:cs typeface="Consolas" pitchFamily="49" charset="0"/>
              </a:rPr>
              <a:t>SmtpMailer</a:t>
            </a:r>
            <a:r>
              <a:rPr lang="en-US" sz="1300" dirty="0">
                <a:latin typeface="Consolas" pitchFamily="49" charset="0"/>
                <a:cs typeface="Consolas" pitchFamily="49" charset="0"/>
              </a:rPr>
              <a:t>()</a:t>
            </a:r>
          </a:p>
          <a:p>
            <a:r>
              <a:rPr lang="ru-RU" sz="1300" dirty="0">
                <a:latin typeface="Consolas" pitchFamily="49" charset="0"/>
                <a:cs typeface="Consolas" pitchFamily="49" charset="0"/>
              </a:rPr>
              <a:t>    </a:t>
            </a:r>
            <a:r>
              <a:rPr lang="en-US" sz="1300" dirty="0">
                <a:latin typeface="Consolas" pitchFamily="49" charset="0"/>
                <a:cs typeface="Consolas" pitchFamily="49" charset="0"/>
              </a:rPr>
              <a:t>{</a:t>
            </a:r>
          </a:p>
          <a:p>
            <a:r>
              <a:rPr lang="ru-RU" sz="1300" dirty="0">
                <a:latin typeface="Consolas" pitchFamily="49" charset="0"/>
                <a:cs typeface="Consolas" pitchFamily="49" charset="0"/>
              </a:rPr>
              <a:t>        </a:t>
            </a:r>
            <a:r>
              <a:rPr lang="en-US" sz="1300" dirty="0">
                <a:latin typeface="Consolas" pitchFamily="49" charset="0"/>
                <a:cs typeface="Consolas" pitchFamily="49" charset="0"/>
              </a:rPr>
              <a:t>logger = new </a:t>
            </a:r>
            <a:r>
              <a:rPr lang="en-US" sz="1300" dirty="0" err="1">
                <a:solidFill>
                  <a:srgbClr val="FF0000"/>
                </a:solidFill>
                <a:latin typeface="Consolas" pitchFamily="49" charset="0"/>
                <a:cs typeface="Consolas" pitchFamily="49" charset="0"/>
              </a:rPr>
              <a:t>DatabaseLogger</a:t>
            </a:r>
            <a:r>
              <a:rPr lang="en-US" sz="1300" dirty="0">
                <a:latin typeface="Consolas" pitchFamily="49" charset="0"/>
                <a:cs typeface="Consolas" pitchFamily="49" charset="0"/>
              </a:rPr>
              <a:t>();</a:t>
            </a:r>
          </a:p>
          <a:p>
            <a:r>
              <a:rPr lang="ru-RU" sz="1300" dirty="0">
                <a:latin typeface="Consolas" pitchFamily="49" charset="0"/>
                <a:cs typeface="Consolas" pitchFamily="49" charset="0"/>
              </a:rPr>
              <a:t>    </a:t>
            </a:r>
            <a:r>
              <a:rPr lang="en-US" sz="1300" dirty="0">
                <a:latin typeface="Consolas" pitchFamily="49" charset="0"/>
                <a:cs typeface="Consolas" pitchFamily="49" charset="0"/>
              </a:rPr>
              <a:t>}</a:t>
            </a:r>
          </a:p>
          <a:p>
            <a:endParaRPr lang="en-US" sz="1300" dirty="0">
              <a:latin typeface="Consolas" pitchFamily="49" charset="0"/>
              <a:cs typeface="Consolas" pitchFamily="49" charset="0"/>
            </a:endParaRPr>
          </a:p>
          <a:p>
            <a:r>
              <a:rPr lang="ru-RU" sz="1300" dirty="0">
                <a:latin typeface="Consolas" pitchFamily="49" charset="0"/>
                <a:cs typeface="Consolas" pitchFamily="49" charset="0"/>
              </a:rPr>
              <a:t>    </a:t>
            </a:r>
            <a:r>
              <a:rPr lang="en-US" sz="1300" dirty="0">
                <a:latin typeface="Consolas" pitchFamily="49" charset="0"/>
                <a:cs typeface="Consolas" pitchFamily="49" charset="0"/>
              </a:rPr>
              <a:t>public void </a:t>
            </a:r>
            <a:r>
              <a:rPr lang="en-US" sz="1300" dirty="0" err="1">
                <a:latin typeface="Consolas" pitchFamily="49" charset="0"/>
                <a:cs typeface="Consolas" pitchFamily="49" charset="0"/>
              </a:rPr>
              <a:t>SendMessage</a:t>
            </a:r>
            <a:r>
              <a:rPr lang="en-US" sz="1300" dirty="0">
                <a:latin typeface="Consolas" pitchFamily="49" charset="0"/>
                <a:cs typeface="Consolas" pitchFamily="49" charset="0"/>
              </a:rPr>
              <a:t>(string message)</a:t>
            </a:r>
          </a:p>
          <a:p>
            <a:r>
              <a:rPr lang="ru-RU" sz="1300" dirty="0">
                <a:latin typeface="Consolas" pitchFamily="49" charset="0"/>
                <a:cs typeface="Consolas" pitchFamily="49" charset="0"/>
              </a:rPr>
              <a:t>    </a:t>
            </a:r>
            <a:r>
              <a:rPr lang="en-US" sz="1300" dirty="0">
                <a:latin typeface="Consolas" pitchFamily="49" charset="0"/>
                <a:cs typeface="Consolas" pitchFamily="49" charset="0"/>
              </a:rPr>
              <a:t>{</a:t>
            </a:r>
          </a:p>
          <a:p>
            <a:r>
              <a:rPr lang="en-US" sz="1300" dirty="0">
                <a:latin typeface="Consolas" pitchFamily="49" charset="0"/>
                <a:cs typeface="Consolas" pitchFamily="49" charset="0"/>
              </a:rPr>
              <a:t>         // </a:t>
            </a:r>
            <a:r>
              <a:rPr lang="ru-RU" sz="1300" dirty="0">
                <a:latin typeface="Consolas" pitchFamily="49" charset="0"/>
                <a:cs typeface="Consolas" pitchFamily="49" charset="0"/>
              </a:rPr>
              <a:t>отправить сообщение</a:t>
            </a:r>
            <a:endParaRPr lang="en-US" sz="1300" dirty="0">
              <a:latin typeface="Consolas" pitchFamily="49" charset="0"/>
              <a:cs typeface="Consolas" pitchFamily="49" charset="0"/>
            </a:endParaRPr>
          </a:p>
          <a:p>
            <a:r>
              <a:rPr lang="ru-RU" sz="1300" dirty="0">
                <a:latin typeface="Consolas" pitchFamily="49" charset="0"/>
                <a:cs typeface="Consolas" pitchFamily="49" charset="0"/>
              </a:rPr>
              <a:t>         </a:t>
            </a:r>
            <a:r>
              <a:rPr lang="en-US" sz="1300" dirty="0" err="1">
                <a:latin typeface="Consolas" pitchFamily="49" charset="0"/>
                <a:cs typeface="Consolas" pitchFamily="49" charset="0"/>
              </a:rPr>
              <a:t>logger.Log</a:t>
            </a:r>
            <a:r>
              <a:rPr lang="en-US" sz="1300" dirty="0">
                <a:latin typeface="Consolas" pitchFamily="49" charset="0"/>
                <a:cs typeface="Consolas" pitchFamily="49" charset="0"/>
              </a:rPr>
              <a:t>(message);</a:t>
            </a:r>
          </a:p>
          <a:p>
            <a:r>
              <a:rPr lang="en-US" sz="1300" dirty="0">
                <a:latin typeface="Consolas" pitchFamily="49" charset="0"/>
                <a:cs typeface="Consolas" pitchFamily="49" charset="0"/>
              </a:rPr>
              <a:t>    }</a:t>
            </a:r>
          </a:p>
          <a:p>
            <a:r>
              <a:rPr lang="en-US" sz="1300" dirty="0">
                <a:latin typeface="Consolas" pitchFamily="49" charset="0"/>
                <a:cs typeface="Consolas" pitchFamily="49" charset="0"/>
              </a:rPr>
              <a:t>}</a:t>
            </a:r>
          </a:p>
          <a:p>
            <a:endParaRPr lang="en-US" sz="1300" dirty="0">
              <a:latin typeface="Consolas" pitchFamily="49" charset="0"/>
              <a:cs typeface="Consolas" pitchFamily="49" charset="0"/>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p:cNvSpPr>
            <a:spLocks noGrp="1"/>
          </p:cNvSpPr>
          <p:nvPr>
            <p:ph type="title"/>
          </p:nvPr>
        </p:nvSpPr>
        <p:spPr>
          <a:xfrm>
            <a:off x="457200" y="762000"/>
            <a:ext cx="8229600" cy="704851"/>
          </a:xfrm>
        </p:spPr>
        <p:txBody>
          <a:bodyPr/>
          <a:lstStyle/>
          <a:p>
            <a:pPr eaLnBrk="1" hangingPunct="1"/>
            <a:r>
              <a:rPr lang="en-US" sz="4000" dirty="0" smtClean="0"/>
              <a:t>OCP</a:t>
            </a:r>
            <a:r>
              <a:rPr lang="ru-RU" sz="4000" dirty="0" smtClean="0"/>
              <a:t>:</a:t>
            </a:r>
            <a:r>
              <a:rPr lang="en-US" sz="4000" dirty="0" smtClean="0"/>
              <a:t> </a:t>
            </a:r>
            <a:r>
              <a:rPr lang="ru-RU" sz="4000" dirty="0" smtClean="0"/>
              <a:t>правильный вариант</a:t>
            </a:r>
          </a:p>
        </p:txBody>
      </p:sp>
      <p:pic>
        <p:nvPicPr>
          <p:cNvPr id="29699"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4" y="1524000"/>
            <a:ext cx="5622925" cy="2895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9700" name="Rectangle 4"/>
          <p:cNvSpPr>
            <a:spLocks noChangeArrowheads="1"/>
          </p:cNvSpPr>
          <p:nvPr/>
        </p:nvSpPr>
        <p:spPr bwMode="auto">
          <a:xfrm>
            <a:off x="4114800" y="3505200"/>
            <a:ext cx="4953000" cy="353943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p>
            <a:r>
              <a:rPr lang="en-US" sz="1400" dirty="0">
                <a:latin typeface="Consolas" pitchFamily="49" charset="0"/>
                <a:cs typeface="Consolas" pitchFamily="49" charset="0"/>
              </a:rPr>
              <a:t>public class </a:t>
            </a:r>
            <a:r>
              <a:rPr lang="en-US" sz="1400" dirty="0" err="1">
                <a:latin typeface="Consolas" pitchFamily="49" charset="0"/>
                <a:cs typeface="Consolas" pitchFamily="49" charset="0"/>
              </a:rPr>
              <a:t>SmtpMailer</a:t>
            </a:r>
            <a:endParaRPr lang="en-US" sz="1400" dirty="0">
              <a:latin typeface="Consolas" pitchFamily="49" charset="0"/>
              <a:cs typeface="Consolas" pitchFamily="49" charset="0"/>
            </a:endParaRPr>
          </a:p>
          <a:p>
            <a:r>
              <a:rPr lang="en-US" sz="1400" dirty="0">
                <a:latin typeface="Consolas" pitchFamily="49" charset="0"/>
                <a:cs typeface="Consolas" pitchFamily="49" charset="0"/>
              </a:rPr>
              <a:t>{</a:t>
            </a:r>
          </a:p>
          <a:p>
            <a:r>
              <a:rPr lang="ru-RU" sz="1400" dirty="0">
                <a:latin typeface="Consolas" pitchFamily="49" charset="0"/>
                <a:cs typeface="Consolas" pitchFamily="49" charset="0"/>
              </a:rPr>
              <a:t>    </a:t>
            </a:r>
            <a:r>
              <a:rPr lang="en-US" sz="1400" dirty="0">
                <a:latin typeface="Consolas" pitchFamily="49" charset="0"/>
                <a:cs typeface="Consolas" pitchFamily="49" charset="0"/>
              </a:rPr>
              <a:t>private </a:t>
            </a:r>
            <a:r>
              <a:rPr lang="en-US" sz="1400" dirty="0" err="1">
                <a:latin typeface="Consolas" pitchFamily="49" charset="0"/>
                <a:cs typeface="Consolas" pitchFamily="49" charset="0"/>
              </a:rPr>
              <a:t>readonly</a:t>
            </a:r>
            <a:r>
              <a:rPr lang="en-US" sz="1400" dirty="0">
                <a:latin typeface="Consolas" pitchFamily="49" charset="0"/>
                <a:cs typeface="Consolas" pitchFamily="49" charset="0"/>
              </a:rPr>
              <a:t> </a:t>
            </a:r>
            <a:r>
              <a:rPr lang="en-US" sz="1400" dirty="0" err="1">
                <a:solidFill>
                  <a:srgbClr val="FF0000"/>
                </a:solidFill>
                <a:latin typeface="Consolas" pitchFamily="49" charset="0"/>
                <a:cs typeface="Consolas" pitchFamily="49" charset="0"/>
              </a:rPr>
              <a:t>ILogger</a:t>
            </a:r>
            <a:r>
              <a:rPr lang="en-US" sz="1400" dirty="0">
                <a:latin typeface="Consolas" pitchFamily="49" charset="0"/>
                <a:cs typeface="Consolas" pitchFamily="49" charset="0"/>
              </a:rPr>
              <a:t> logger;</a:t>
            </a:r>
          </a:p>
          <a:p>
            <a:endParaRPr lang="en-US" sz="1400" dirty="0">
              <a:latin typeface="Consolas" pitchFamily="49" charset="0"/>
              <a:cs typeface="Consolas" pitchFamily="49" charset="0"/>
            </a:endParaRPr>
          </a:p>
          <a:p>
            <a:r>
              <a:rPr lang="ru-RU" sz="1400" dirty="0">
                <a:latin typeface="Consolas" pitchFamily="49" charset="0"/>
                <a:cs typeface="Consolas" pitchFamily="49" charset="0"/>
              </a:rPr>
              <a:t>    </a:t>
            </a:r>
            <a:r>
              <a:rPr lang="en-US" sz="1400" dirty="0">
                <a:latin typeface="Consolas" pitchFamily="49" charset="0"/>
                <a:cs typeface="Consolas" pitchFamily="49" charset="0"/>
              </a:rPr>
              <a:t>public </a:t>
            </a:r>
            <a:r>
              <a:rPr lang="en-US" sz="1400" dirty="0" err="1">
                <a:latin typeface="Consolas" pitchFamily="49" charset="0"/>
                <a:cs typeface="Consolas" pitchFamily="49" charset="0"/>
              </a:rPr>
              <a:t>SmtpMailer</a:t>
            </a:r>
            <a:r>
              <a:rPr lang="en-US" sz="1400" dirty="0">
                <a:latin typeface="Consolas" pitchFamily="49" charset="0"/>
                <a:cs typeface="Consolas" pitchFamily="49" charset="0"/>
              </a:rPr>
              <a:t>(</a:t>
            </a:r>
            <a:r>
              <a:rPr lang="en-US" sz="1400" dirty="0" err="1">
                <a:solidFill>
                  <a:srgbClr val="FF0000"/>
                </a:solidFill>
                <a:latin typeface="Consolas" pitchFamily="49" charset="0"/>
                <a:cs typeface="Consolas" pitchFamily="49" charset="0"/>
              </a:rPr>
              <a:t>ILogger</a:t>
            </a:r>
            <a:r>
              <a:rPr lang="en-US" sz="1400" dirty="0">
                <a:solidFill>
                  <a:srgbClr val="FF0000"/>
                </a:solidFill>
                <a:latin typeface="Consolas" pitchFamily="49" charset="0"/>
                <a:cs typeface="Consolas" pitchFamily="49" charset="0"/>
              </a:rPr>
              <a:t> logger</a:t>
            </a:r>
            <a:r>
              <a:rPr lang="en-US" sz="1400" dirty="0">
                <a:latin typeface="Consolas" pitchFamily="49" charset="0"/>
                <a:cs typeface="Consolas" pitchFamily="49" charset="0"/>
              </a:rPr>
              <a:t>)</a:t>
            </a:r>
          </a:p>
          <a:p>
            <a:r>
              <a:rPr lang="ru-RU" sz="1400" dirty="0">
                <a:latin typeface="Consolas" pitchFamily="49" charset="0"/>
                <a:cs typeface="Consolas" pitchFamily="49" charset="0"/>
              </a:rPr>
              <a:t>    </a:t>
            </a:r>
            <a:r>
              <a:rPr lang="en-US" sz="1400" dirty="0">
                <a:latin typeface="Consolas" pitchFamily="49" charset="0"/>
                <a:cs typeface="Consolas" pitchFamily="49" charset="0"/>
              </a:rPr>
              <a:t>{</a:t>
            </a:r>
          </a:p>
          <a:p>
            <a:r>
              <a:rPr lang="ru-RU" sz="1400" dirty="0">
                <a:latin typeface="Consolas" pitchFamily="49" charset="0"/>
                <a:cs typeface="Consolas" pitchFamily="49" charset="0"/>
              </a:rPr>
              <a:t>        </a:t>
            </a:r>
            <a:r>
              <a:rPr lang="en-US" sz="1400" dirty="0" err="1">
                <a:solidFill>
                  <a:srgbClr val="FF0000"/>
                </a:solidFill>
                <a:latin typeface="Consolas" pitchFamily="49" charset="0"/>
                <a:cs typeface="Consolas" pitchFamily="49" charset="0"/>
              </a:rPr>
              <a:t>this.logger</a:t>
            </a:r>
            <a:r>
              <a:rPr lang="en-US" sz="1400" dirty="0">
                <a:solidFill>
                  <a:srgbClr val="FF0000"/>
                </a:solidFill>
                <a:latin typeface="Consolas" pitchFamily="49" charset="0"/>
                <a:cs typeface="Consolas" pitchFamily="49" charset="0"/>
              </a:rPr>
              <a:t> = logger;</a:t>
            </a:r>
          </a:p>
          <a:p>
            <a:r>
              <a:rPr lang="ru-RU" sz="1400" dirty="0">
                <a:latin typeface="Consolas" pitchFamily="49" charset="0"/>
                <a:cs typeface="Consolas" pitchFamily="49" charset="0"/>
              </a:rPr>
              <a:t>    </a:t>
            </a:r>
            <a:r>
              <a:rPr lang="en-US" sz="1400" dirty="0">
                <a:latin typeface="Consolas" pitchFamily="49" charset="0"/>
                <a:cs typeface="Consolas" pitchFamily="49" charset="0"/>
              </a:rPr>
              <a:t>}</a:t>
            </a:r>
          </a:p>
          <a:p>
            <a:endParaRPr lang="en-US" sz="1400" dirty="0">
              <a:latin typeface="Consolas" pitchFamily="49" charset="0"/>
              <a:cs typeface="Consolas" pitchFamily="49" charset="0"/>
            </a:endParaRPr>
          </a:p>
          <a:p>
            <a:r>
              <a:rPr lang="ru-RU" sz="1400" dirty="0">
                <a:latin typeface="Consolas" pitchFamily="49" charset="0"/>
                <a:cs typeface="Consolas" pitchFamily="49" charset="0"/>
              </a:rPr>
              <a:t>    </a:t>
            </a:r>
            <a:r>
              <a:rPr lang="en-US" sz="1400" dirty="0">
                <a:latin typeface="Consolas" pitchFamily="49" charset="0"/>
                <a:cs typeface="Consolas" pitchFamily="49" charset="0"/>
              </a:rPr>
              <a:t>public void </a:t>
            </a:r>
            <a:r>
              <a:rPr lang="en-US" sz="1400" dirty="0" err="1">
                <a:latin typeface="Consolas" pitchFamily="49" charset="0"/>
                <a:cs typeface="Consolas" pitchFamily="49" charset="0"/>
              </a:rPr>
              <a:t>SendMessage</a:t>
            </a:r>
            <a:r>
              <a:rPr lang="en-US" sz="1400" dirty="0">
                <a:latin typeface="Consolas" pitchFamily="49" charset="0"/>
                <a:cs typeface="Consolas" pitchFamily="49" charset="0"/>
              </a:rPr>
              <a:t>(string message)</a:t>
            </a:r>
          </a:p>
          <a:p>
            <a:r>
              <a:rPr lang="ru-RU" sz="1400" dirty="0">
                <a:latin typeface="Consolas" pitchFamily="49" charset="0"/>
                <a:cs typeface="Consolas" pitchFamily="49" charset="0"/>
              </a:rPr>
              <a:t>    </a:t>
            </a:r>
            <a:r>
              <a:rPr lang="en-US" sz="1400" dirty="0">
                <a:latin typeface="Consolas" pitchFamily="49" charset="0"/>
                <a:cs typeface="Consolas" pitchFamily="49" charset="0"/>
              </a:rPr>
              <a:t>{</a:t>
            </a:r>
          </a:p>
          <a:p>
            <a:r>
              <a:rPr lang="en-US" sz="1400" dirty="0">
                <a:latin typeface="Consolas" pitchFamily="49" charset="0"/>
                <a:cs typeface="Consolas" pitchFamily="49" charset="0"/>
              </a:rPr>
              <a:t>         // </a:t>
            </a:r>
            <a:r>
              <a:rPr lang="ru-RU" sz="1400" dirty="0">
                <a:latin typeface="Consolas" pitchFamily="49" charset="0"/>
                <a:cs typeface="Consolas" pitchFamily="49" charset="0"/>
              </a:rPr>
              <a:t>отправить сообщение</a:t>
            </a:r>
            <a:endParaRPr lang="en-US" sz="1400" dirty="0">
              <a:latin typeface="Consolas" pitchFamily="49" charset="0"/>
              <a:cs typeface="Consolas" pitchFamily="49" charset="0"/>
            </a:endParaRPr>
          </a:p>
          <a:p>
            <a:r>
              <a:rPr lang="ru-RU" sz="1400" dirty="0">
                <a:latin typeface="Consolas" pitchFamily="49" charset="0"/>
                <a:cs typeface="Consolas" pitchFamily="49" charset="0"/>
              </a:rPr>
              <a:t>         </a:t>
            </a:r>
            <a:r>
              <a:rPr lang="en-US" sz="1400" dirty="0" err="1">
                <a:latin typeface="Consolas" pitchFamily="49" charset="0"/>
                <a:cs typeface="Consolas" pitchFamily="49" charset="0"/>
              </a:rPr>
              <a:t>logger.Log</a:t>
            </a:r>
            <a:r>
              <a:rPr lang="en-US" sz="1400" dirty="0">
                <a:latin typeface="Consolas" pitchFamily="49" charset="0"/>
                <a:cs typeface="Consolas" pitchFamily="49" charset="0"/>
              </a:rPr>
              <a:t>(message);</a:t>
            </a:r>
          </a:p>
          <a:p>
            <a:r>
              <a:rPr lang="en-US" sz="1400" dirty="0">
                <a:latin typeface="Consolas" pitchFamily="49" charset="0"/>
                <a:cs typeface="Consolas" pitchFamily="49" charset="0"/>
              </a:rPr>
              <a:t>    }</a:t>
            </a:r>
          </a:p>
          <a:p>
            <a:r>
              <a:rPr lang="en-US" sz="1400" dirty="0">
                <a:latin typeface="Consolas" pitchFamily="49" charset="0"/>
                <a:cs typeface="Consolas" pitchFamily="49" charset="0"/>
              </a:rPr>
              <a:t>}</a:t>
            </a:r>
          </a:p>
          <a:p>
            <a:endParaRPr lang="en-US" sz="1400" dirty="0">
              <a:latin typeface="Consolas" pitchFamily="49" charset="0"/>
              <a:cs typeface="Consolas" pitchFamily="49" charset="0"/>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t>OCP</a:t>
            </a:r>
            <a:r>
              <a:rPr lang="ru-RU" sz="4400" dirty="0" smtClean="0"/>
              <a:t>: типичные нарушения</a:t>
            </a:r>
            <a:endParaRPr lang="en-US" dirty="0"/>
          </a:p>
        </p:txBody>
      </p:sp>
      <p:sp>
        <p:nvSpPr>
          <p:cNvPr id="3" name="Content Placeholder 2"/>
          <p:cNvSpPr>
            <a:spLocks noGrp="1"/>
          </p:cNvSpPr>
          <p:nvPr>
            <p:ph idx="1"/>
          </p:nvPr>
        </p:nvSpPr>
        <p:spPr/>
        <p:txBody>
          <a:bodyPr>
            <a:normAutofit/>
          </a:bodyPr>
          <a:lstStyle/>
          <a:p>
            <a:pPr marL="82296" indent="0">
              <a:buNone/>
            </a:pPr>
            <a:r>
              <a:rPr lang="ru-RU" sz="1800" dirty="0" smtClean="0"/>
              <a:t>Типичными </a:t>
            </a:r>
            <a:r>
              <a:rPr lang="ru-RU" sz="1800" dirty="0"/>
              <a:t>примерами нарушения принципа «открыт/закрыт» являются </a:t>
            </a:r>
            <a:r>
              <a:rPr lang="ru-RU" sz="1800" dirty="0" smtClean="0"/>
              <a:t>следующие</a:t>
            </a:r>
            <a:r>
              <a:rPr lang="ru-RU" sz="1800" dirty="0"/>
              <a:t>. </a:t>
            </a:r>
          </a:p>
          <a:p>
            <a:r>
              <a:rPr lang="ru-RU" sz="1800" b="1" dirty="0" err="1" smtClean="0"/>
              <a:t>Интерфеи</a:t>
            </a:r>
            <a:r>
              <a:rPr lang="ru-RU" sz="1800" b="1" dirty="0" err="1"/>
              <a:t>̆с</a:t>
            </a:r>
            <a:r>
              <a:rPr lang="ru-RU" sz="1800" b="1" dirty="0"/>
              <a:t> класса является нестабильным. </a:t>
            </a:r>
            <a:r>
              <a:rPr lang="ru-RU" sz="1800" dirty="0"/>
              <a:t>Постоянные изменения </a:t>
            </a:r>
            <a:r>
              <a:rPr lang="ru-RU" sz="1800" dirty="0" err="1"/>
              <a:t>интерфеи</a:t>
            </a:r>
            <a:r>
              <a:rPr lang="ru-RU" sz="1800" dirty="0" err="1" smtClean="0"/>
              <a:t>̆са</a:t>
            </a:r>
            <a:r>
              <a:rPr lang="ru-RU" sz="1800" dirty="0" smtClean="0"/>
              <a:t> </a:t>
            </a:r>
            <a:r>
              <a:rPr lang="ru-RU" sz="1800" dirty="0"/>
              <a:t>класса, используемого во множестве мест, приводят к постоянным </a:t>
            </a:r>
            <a:r>
              <a:rPr lang="ru-RU" sz="1800" dirty="0" smtClean="0"/>
              <a:t>изменениям </a:t>
            </a:r>
            <a:r>
              <a:rPr lang="ru-RU" sz="1800" dirty="0"/>
              <a:t>во многих частях системы. </a:t>
            </a:r>
          </a:p>
          <a:p>
            <a:r>
              <a:rPr lang="ru-RU" sz="1800" b="1" dirty="0" smtClean="0"/>
              <a:t>«</a:t>
            </a:r>
            <a:r>
              <a:rPr lang="ru-RU" sz="1800" b="1" dirty="0"/>
              <a:t>Размазывание» информации об иерархии типов. </a:t>
            </a:r>
            <a:r>
              <a:rPr lang="ru-RU" sz="1800" dirty="0"/>
              <a:t>В коде постоянно </a:t>
            </a:r>
            <a:r>
              <a:rPr lang="ru-RU" sz="1800" dirty="0" smtClean="0"/>
              <a:t>используются понижающие </a:t>
            </a:r>
            <a:r>
              <a:rPr lang="ru-RU" sz="1800" dirty="0"/>
              <a:t>приведения типов (</a:t>
            </a:r>
            <a:r>
              <a:rPr lang="ru-RU" sz="1800" dirty="0" err="1"/>
              <a:t>downcasting</a:t>
            </a:r>
            <a:r>
              <a:rPr lang="ru-RU" sz="1800" dirty="0"/>
              <a:t>), что «размазывает» </a:t>
            </a:r>
            <a:r>
              <a:rPr lang="ru-RU" sz="1800" dirty="0" smtClean="0"/>
              <a:t>информацию </a:t>
            </a:r>
            <a:r>
              <a:rPr lang="ru-RU" sz="1800" dirty="0"/>
              <a:t>об иерархии типов по коду приложения. Это затрудняет добавление новых типов и усложняет понимание текущего решения. </a:t>
            </a:r>
          </a:p>
          <a:p>
            <a:endParaRPr lang="en-US" sz="1800" dirty="0"/>
          </a:p>
        </p:txBody>
      </p:sp>
      <p:sp>
        <p:nvSpPr>
          <p:cNvPr id="4" name="Footer Placeholder 3"/>
          <p:cNvSpPr>
            <a:spLocks noGrp="1"/>
          </p:cNvSpPr>
          <p:nvPr>
            <p:ph type="ftr" sz="quarter" idx="11"/>
          </p:nvPr>
        </p:nvSpPr>
        <p:spPr/>
        <p:txBody>
          <a:bodyPr/>
          <a:lstStyle/>
          <a:p>
            <a:pPr>
              <a:defRPr/>
            </a:pPr>
            <a:r>
              <a:rPr lang="en-US" smtClean="0"/>
              <a:t>Copyright © 2008-2010 Altexsoft</a:t>
            </a:r>
            <a:endParaRPr lang="en-US"/>
          </a:p>
        </p:txBody>
      </p:sp>
    </p:spTree>
    <p:extLst>
      <p:ext uri="{BB962C8B-B14F-4D97-AF65-F5344CB8AC3E}">
        <p14:creationId xmlns:p14="http://schemas.microsoft.com/office/powerpoint/2010/main" val="183053903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p:cNvSpPr>
            <a:spLocks noGrp="1"/>
          </p:cNvSpPr>
          <p:nvPr>
            <p:ph type="title"/>
          </p:nvPr>
        </p:nvSpPr>
        <p:spPr>
          <a:xfrm>
            <a:off x="457200" y="762000"/>
            <a:ext cx="8229600" cy="704851"/>
          </a:xfrm>
        </p:spPr>
        <p:txBody>
          <a:bodyPr/>
          <a:lstStyle/>
          <a:p>
            <a:pPr eaLnBrk="1" hangingPunct="1"/>
            <a:r>
              <a:rPr lang="en-US" sz="4000" smtClean="0"/>
              <a:t>LSP</a:t>
            </a:r>
            <a:r>
              <a:rPr lang="ru-RU" sz="4000" smtClean="0"/>
              <a:t>:</a:t>
            </a:r>
            <a:r>
              <a:rPr lang="en-US" sz="4000" smtClean="0"/>
              <a:t> Liskov Substitution Principle</a:t>
            </a:r>
          </a:p>
        </p:txBody>
      </p:sp>
      <p:pic>
        <p:nvPicPr>
          <p:cNvPr id="31747" name="Picture 2" descr="http://blackbeltreview.files.wordpress.com/2009/12/liskovsubtitutionprinciple_52bb516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800" y="1600200"/>
            <a:ext cx="5905500" cy="4724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p:cNvSpPr>
            <a:spLocks noGrp="1"/>
          </p:cNvSpPr>
          <p:nvPr>
            <p:ph type="title"/>
          </p:nvPr>
        </p:nvSpPr>
        <p:spPr>
          <a:xfrm>
            <a:off x="457200" y="762000"/>
            <a:ext cx="8229600" cy="704851"/>
          </a:xfrm>
        </p:spPr>
        <p:txBody>
          <a:bodyPr/>
          <a:lstStyle/>
          <a:p>
            <a:pPr eaLnBrk="1" hangingPunct="1"/>
            <a:r>
              <a:rPr lang="en-US" sz="4000" dirty="0" smtClean="0"/>
              <a:t>LSP</a:t>
            </a:r>
            <a:r>
              <a:rPr lang="ru-RU" sz="4000" dirty="0" smtClean="0"/>
              <a:t>:</a:t>
            </a:r>
            <a:r>
              <a:rPr lang="en-US" sz="4000" dirty="0" smtClean="0"/>
              <a:t> </a:t>
            </a:r>
            <a:r>
              <a:rPr lang="en-US" sz="4000" dirty="0" err="1" smtClean="0"/>
              <a:t>Liskov</a:t>
            </a:r>
            <a:r>
              <a:rPr lang="en-US" sz="4000" dirty="0" smtClean="0"/>
              <a:t> Substitution Principle</a:t>
            </a:r>
          </a:p>
        </p:txBody>
      </p:sp>
      <p:sp>
        <p:nvSpPr>
          <p:cNvPr id="3" name="Content Placeholder 2"/>
          <p:cNvSpPr>
            <a:spLocks noGrp="1"/>
          </p:cNvSpPr>
          <p:nvPr>
            <p:ph idx="1"/>
          </p:nvPr>
        </p:nvSpPr>
        <p:spPr>
          <a:xfrm>
            <a:off x="457200" y="1676400"/>
            <a:ext cx="8229600" cy="4724400"/>
          </a:xfrm>
        </p:spPr>
        <p:txBody>
          <a:bodyPr>
            <a:normAutofit/>
          </a:bodyPr>
          <a:lstStyle/>
          <a:p>
            <a:pPr algn="just"/>
            <a:r>
              <a:rPr lang="ru-RU" sz="2000" dirty="0"/>
              <a:t>«</a:t>
            </a:r>
            <a:r>
              <a:rPr lang="ru-RU" sz="2000" i="1" dirty="0"/>
              <a:t>Должна быть возможность вместо базового типа подставить </a:t>
            </a:r>
            <a:r>
              <a:rPr lang="ru-RU" sz="2000" i="1" dirty="0" err="1"/>
              <a:t>любои</a:t>
            </a:r>
            <a:r>
              <a:rPr lang="ru-RU" sz="2000" i="1" dirty="0"/>
              <a:t>̆ его подтип» </a:t>
            </a:r>
            <a:r>
              <a:rPr lang="ru-RU" sz="2000" dirty="0"/>
              <a:t>(</a:t>
            </a:r>
            <a:r>
              <a:rPr lang="ru-RU" sz="2000" i="1" dirty="0"/>
              <a:t>Мартин Р. </a:t>
            </a:r>
            <a:r>
              <a:rPr lang="ru-RU" sz="2000" dirty="0"/>
              <a:t>Принципы, паттерны и практики </a:t>
            </a:r>
            <a:r>
              <a:rPr lang="ru-RU" sz="2000" dirty="0" err="1"/>
              <a:t>гибкои</a:t>
            </a:r>
            <a:r>
              <a:rPr lang="ru-RU" sz="2000" dirty="0"/>
              <a:t>̆ разработки. — 2006). </a:t>
            </a:r>
          </a:p>
          <a:p>
            <a:pPr marL="0" indent="0" algn="just" eaLnBrk="1" fontAlgn="auto" hangingPunct="1">
              <a:spcAft>
                <a:spcPts val="0"/>
              </a:spcAft>
              <a:buClr>
                <a:schemeClr val="accent3"/>
              </a:buClr>
              <a:buFont typeface="Wingdings 2"/>
              <a:buChar char=""/>
              <a:defRPr/>
            </a:pPr>
            <a:endParaRPr lang="ru-RU" sz="2000" i="1" dirty="0" smtClean="0">
              <a:latin typeface="+mj-lt"/>
            </a:endParaRPr>
          </a:p>
          <a:p>
            <a:pPr algn="just"/>
            <a:r>
              <a:rPr lang="ru-RU" sz="2000" i="1" dirty="0"/>
              <a:t>«...Если для каждого объекта o1 типа </a:t>
            </a:r>
            <a:r>
              <a:rPr lang="ru-RU" sz="2000" i="1" dirty="0" err="1"/>
              <a:t>S</a:t>
            </a:r>
            <a:r>
              <a:rPr lang="ru-RU" sz="2000" i="1" dirty="0"/>
              <a:t> существует объект o2 типа </a:t>
            </a:r>
            <a:r>
              <a:rPr lang="ru-RU" sz="2000" i="1" dirty="0" err="1"/>
              <a:t>T</a:t>
            </a:r>
            <a:r>
              <a:rPr lang="ru-RU" sz="2000" i="1" dirty="0"/>
              <a:t> </a:t>
            </a:r>
            <a:r>
              <a:rPr lang="ru-RU" sz="2000" i="1" dirty="0" err="1"/>
              <a:t>такои</a:t>
            </a:r>
            <a:r>
              <a:rPr lang="ru-RU" sz="2000" i="1" dirty="0"/>
              <a:t>̆, что для всех программ </a:t>
            </a:r>
            <a:r>
              <a:rPr lang="ru-RU" sz="2000" i="1" dirty="0" err="1"/>
              <a:t>P</a:t>
            </a:r>
            <a:r>
              <a:rPr lang="ru-RU" sz="2000" i="1" dirty="0"/>
              <a:t>, определенных в терминах </a:t>
            </a:r>
            <a:r>
              <a:rPr lang="ru-RU" sz="2000" i="1" dirty="0" err="1"/>
              <a:t>T</a:t>
            </a:r>
            <a:r>
              <a:rPr lang="ru-RU" sz="2000" i="1" dirty="0"/>
              <a:t>, поведение </a:t>
            </a:r>
            <a:r>
              <a:rPr lang="ru-RU" sz="2000" i="1" dirty="0" err="1"/>
              <a:t>P</a:t>
            </a:r>
            <a:r>
              <a:rPr lang="ru-RU" sz="2000" i="1" dirty="0"/>
              <a:t> не изменяется при замене o2 на o1, то </a:t>
            </a:r>
            <a:r>
              <a:rPr lang="ru-RU" sz="2000" i="1" dirty="0" err="1"/>
              <a:t>S</a:t>
            </a:r>
            <a:r>
              <a:rPr lang="ru-RU" sz="2000" i="1" dirty="0"/>
              <a:t> является подтипом (</a:t>
            </a:r>
            <a:r>
              <a:rPr lang="ru-RU" sz="2000" i="1" dirty="0" err="1"/>
              <a:t>subtype</a:t>
            </a:r>
            <a:r>
              <a:rPr lang="ru-RU" sz="2000" i="1" dirty="0"/>
              <a:t>) для </a:t>
            </a:r>
            <a:r>
              <a:rPr lang="ru-RU" sz="2000" i="1" dirty="0" err="1"/>
              <a:t>T</a:t>
            </a:r>
            <a:r>
              <a:rPr lang="ru-RU" sz="2000" i="1" dirty="0"/>
              <a:t>» </a:t>
            </a:r>
            <a:r>
              <a:rPr lang="ru-RU" sz="2000" dirty="0"/>
              <a:t>(</a:t>
            </a:r>
            <a:r>
              <a:rPr lang="ru-RU" sz="2000" i="1" dirty="0"/>
              <a:t>Лисков Б. </a:t>
            </a:r>
            <a:r>
              <a:rPr lang="ru-RU" sz="2000" dirty="0"/>
              <a:t>Абстракция данных и иерархия. — 1988). </a:t>
            </a:r>
            <a:endParaRPr lang="ru-RU" sz="2000" dirty="0" smtClean="0"/>
          </a:p>
          <a:p>
            <a:pPr algn="just"/>
            <a:endParaRPr lang="ru-RU" sz="2000" dirty="0" smtClean="0"/>
          </a:p>
          <a:p>
            <a:pPr algn="just"/>
            <a:r>
              <a:rPr lang="ru-RU" sz="2000" i="1" dirty="0" smtClean="0"/>
              <a:t>«...</a:t>
            </a:r>
            <a:r>
              <a:rPr lang="ru-RU" sz="2000" i="1" dirty="0"/>
              <a:t> Должна существовать </a:t>
            </a:r>
            <a:r>
              <a:rPr lang="ru-RU" sz="2000" i="1" dirty="0" smtClean="0"/>
              <a:t>возможность </a:t>
            </a:r>
            <a:r>
              <a:rPr lang="ru-RU" sz="2000" i="1" dirty="0"/>
              <a:t>использовать объекты производного класса вместо объектов базового класса. Это значит, что объекты производного класса должны вести себя согласованно, согласно контракту базового класса </a:t>
            </a:r>
            <a:r>
              <a:rPr lang="ru-RU" sz="2000" i="1" dirty="0" smtClean="0"/>
              <a:t>» </a:t>
            </a:r>
            <a:r>
              <a:rPr lang="ru-RU" sz="2000" dirty="0" smtClean="0"/>
              <a:t>(Уорд </a:t>
            </a:r>
            <a:r>
              <a:rPr lang="ru-RU" sz="2000" dirty="0" err="1" smtClean="0"/>
              <a:t>Каннингем</a:t>
            </a:r>
            <a:r>
              <a:rPr lang="ru-RU" sz="2000" dirty="0" smtClean="0"/>
              <a:t>). </a:t>
            </a:r>
            <a:endParaRPr lang="ru-RU" sz="2000" dirty="0"/>
          </a:p>
        </p:txBody>
      </p:sp>
      <p:sp>
        <p:nvSpPr>
          <p:cNvPr id="6" name="Rectangle 5"/>
          <p:cNvSpPr/>
          <p:nvPr/>
        </p:nvSpPr>
        <p:spPr>
          <a:xfrm>
            <a:off x="2286000" y="2551837"/>
            <a:ext cx="4572000" cy="369332"/>
          </a:xfrm>
          <a:prstGeom prst="rect">
            <a:avLst/>
          </a:prstGeom>
        </p:spPr>
        <p:txBody>
          <a:bodyPr>
            <a:spAutoFit/>
          </a:bodyPr>
          <a:lstStyle/>
          <a:p>
            <a:endParaRPr lang="en-US"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p:cNvSpPr>
            <a:spLocks noGrp="1"/>
          </p:cNvSpPr>
          <p:nvPr>
            <p:ph type="title"/>
          </p:nvPr>
        </p:nvSpPr>
        <p:spPr>
          <a:xfrm>
            <a:off x="457200" y="762000"/>
            <a:ext cx="8229600" cy="704851"/>
          </a:xfrm>
        </p:spPr>
        <p:txBody>
          <a:bodyPr/>
          <a:lstStyle/>
          <a:p>
            <a:pPr eaLnBrk="1" hangingPunct="1"/>
            <a:r>
              <a:rPr lang="en-US" sz="4000" dirty="0" smtClean="0"/>
              <a:t>LSP</a:t>
            </a:r>
            <a:r>
              <a:rPr lang="ru-RU" sz="4000" dirty="0" smtClean="0"/>
              <a:t>:</a:t>
            </a:r>
            <a:r>
              <a:rPr lang="en-US" sz="4000" dirty="0" smtClean="0"/>
              <a:t> </a:t>
            </a:r>
            <a:r>
              <a:rPr lang="en-US" sz="4000" dirty="0" err="1" smtClean="0"/>
              <a:t>Liskov</a:t>
            </a:r>
            <a:r>
              <a:rPr lang="en-US" sz="4000" dirty="0" smtClean="0"/>
              <a:t> Substitution Principle</a:t>
            </a:r>
          </a:p>
        </p:txBody>
      </p:sp>
      <p:sp>
        <p:nvSpPr>
          <p:cNvPr id="3" name="Content Placeholder 2"/>
          <p:cNvSpPr>
            <a:spLocks noGrp="1"/>
          </p:cNvSpPr>
          <p:nvPr>
            <p:ph idx="1"/>
          </p:nvPr>
        </p:nvSpPr>
        <p:spPr>
          <a:xfrm>
            <a:off x="457200" y="1676400"/>
            <a:ext cx="8229600" cy="4724400"/>
          </a:xfrm>
        </p:spPr>
        <p:txBody>
          <a:bodyPr>
            <a:normAutofit/>
          </a:bodyPr>
          <a:lstStyle/>
          <a:p>
            <a:pPr marL="0" indent="0" eaLnBrk="1" fontAlgn="auto" hangingPunct="1">
              <a:spcAft>
                <a:spcPts val="0"/>
              </a:spcAft>
              <a:buClr>
                <a:schemeClr val="accent3"/>
              </a:buClr>
              <a:buFont typeface="Wingdings 2"/>
              <a:buNone/>
              <a:defRPr/>
            </a:pPr>
            <a:r>
              <a:rPr lang="ru-RU" sz="2000" i="1" smtClean="0">
                <a:latin typeface="+mj-lt"/>
              </a:rPr>
              <a:t>1. Подтипы </a:t>
            </a:r>
            <a:r>
              <a:rPr lang="ru-RU" sz="2000" i="1" dirty="0" smtClean="0">
                <a:latin typeface="+mj-lt"/>
              </a:rPr>
              <a:t>должны быть заменяемыми их исходными типами.</a:t>
            </a:r>
          </a:p>
          <a:p>
            <a:pPr marL="0" indent="0" eaLnBrk="1" fontAlgn="auto" hangingPunct="1">
              <a:spcAft>
                <a:spcPts val="0"/>
              </a:spcAft>
              <a:buClr>
                <a:schemeClr val="accent3"/>
              </a:buClr>
              <a:buFont typeface="Wingdings 2"/>
              <a:buNone/>
              <a:defRPr/>
            </a:pPr>
            <a:r>
              <a:rPr lang="ru-RU" sz="2000" i="1" dirty="0" smtClean="0">
                <a:latin typeface="+mj-lt"/>
              </a:rPr>
              <a:t>2. Наследники должны соблюдать контракт предка</a:t>
            </a:r>
          </a:p>
          <a:p>
            <a:pPr marL="0" indent="0" eaLnBrk="1" fontAlgn="auto" hangingPunct="1">
              <a:spcAft>
                <a:spcPts val="0"/>
              </a:spcAft>
              <a:buClr>
                <a:schemeClr val="accent3"/>
              </a:buClr>
              <a:buFont typeface="Wingdings 2"/>
              <a:buChar char=""/>
              <a:defRPr/>
            </a:pPr>
            <a:endParaRPr lang="ru-RU" sz="2000" i="1" dirty="0" smtClean="0">
              <a:latin typeface="+mj-lt"/>
            </a:endParaRPr>
          </a:p>
          <a:p>
            <a:pPr marL="0" indent="0" eaLnBrk="1" fontAlgn="auto" hangingPunct="1">
              <a:spcAft>
                <a:spcPts val="0"/>
              </a:spcAft>
              <a:buClr>
                <a:schemeClr val="accent3"/>
              </a:buClr>
              <a:buFont typeface="Wingdings 2"/>
              <a:buChar char=""/>
              <a:defRPr/>
            </a:pPr>
            <a:endParaRPr lang="ru-RU" sz="2000" i="1" dirty="0" smtClean="0">
              <a:latin typeface="+mj-lt"/>
            </a:endParaRPr>
          </a:p>
          <a:p>
            <a:pPr marL="0" indent="0" eaLnBrk="1" fontAlgn="auto" hangingPunct="1">
              <a:spcAft>
                <a:spcPts val="0"/>
              </a:spcAft>
              <a:buClr>
                <a:schemeClr val="accent3"/>
              </a:buClr>
              <a:buFont typeface="Wingdings 2"/>
              <a:buNone/>
              <a:defRPr/>
            </a:pPr>
            <a:r>
              <a:rPr lang="ru-RU" sz="2000" b="1" dirty="0" smtClean="0">
                <a:latin typeface="+mj-lt"/>
              </a:rPr>
              <a:t>Цель:</a:t>
            </a:r>
          </a:p>
          <a:p>
            <a:pPr marL="274320" indent="-274320" eaLnBrk="1" fontAlgn="auto" hangingPunct="1">
              <a:spcAft>
                <a:spcPts val="0"/>
              </a:spcAft>
              <a:buClr>
                <a:schemeClr val="accent3"/>
              </a:buClr>
              <a:buFont typeface="Wingdings 2"/>
              <a:buChar char=""/>
              <a:defRPr/>
            </a:pPr>
            <a:r>
              <a:rPr lang="ru-RU" sz="2000" dirty="0" smtClean="0">
                <a:latin typeface="+mj-lt"/>
              </a:rPr>
              <a:t>избежать побочных эффектов и ошибок в существующем коде, работающем с базовыми классами, при добавлении наследников</a:t>
            </a:r>
          </a:p>
          <a:p>
            <a:pPr marL="274320" indent="-274320" eaLnBrk="1" fontAlgn="auto" hangingPunct="1">
              <a:spcAft>
                <a:spcPts val="0"/>
              </a:spcAft>
              <a:buClr>
                <a:schemeClr val="accent3"/>
              </a:buClr>
              <a:buFont typeface="Wingdings 2"/>
              <a:buChar char=""/>
              <a:defRPr/>
            </a:pPr>
            <a:r>
              <a:rPr lang="ru-RU" sz="2000" dirty="0" smtClean="0">
                <a:latin typeface="+mj-lt"/>
              </a:rPr>
              <a:t>строить правильные иерархии наследования</a:t>
            </a:r>
          </a:p>
          <a:p>
            <a:pPr marL="274320" indent="-274320" eaLnBrk="1" fontAlgn="auto" hangingPunct="1">
              <a:spcAft>
                <a:spcPts val="0"/>
              </a:spcAft>
              <a:buClr>
                <a:schemeClr val="accent3"/>
              </a:buClr>
              <a:buFont typeface="Wingdings 2"/>
              <a:buChar char=""/>
              <a:defRPr/>
            </a:pPr>
            <a:endParaRPr lang="ru-RU" sz="2000" dirty="0" smtClean="0">
              <a:latin typeface="+mj-lt"/>
            </a:endParaRPr>
          </a:p>
          <a:p>
            <a:pPr marL="0" indent="0" eaLnBrk="1" fontAlgn="auto" hangingPunct="1">
              <a:spcAft>
                <a:spcPts val="0"/>
              </a:spcAft>
              <a:buClr>
                <a:schemeClr val="accent3"/>
              </a:buClr>
              <a:buFont typeface="Wingdings 2"/>
              <a:buNone/>
              <a:defRPr/>
            </a:pPr>
            <a:r>
              <a:rPr lang="ru-RU" sz="2000" b="1" dirty="0" smtClean="0">
                <a:latin typeface="+mj-lt"/>
              </a:rPr>
              <a:t>Достигается за счет:</a:t>
            </a:r>
          </a:p>
          <a:p>
            <a:pPr marL="274320" indent="-274320" eaLnBrk="1" fontAlgn="auto" hangingPunct="1">
              <a:spcAft>
                <a:spcPts val="0"/>
              </a:spcAft>
              <a:buClr>
                <a:schemeClr val="accent3"/>
              </a:buClr>
              <a:buFont typeface="Wingdings 2"/>
              <a:buChar char=""/>
              <a:defRPr/>
            </a:pPr>
            <a:r>
              <a:rPr lang="ru-RU" sz="2000" dirty="0" smtClean="0">
                <a:latin typeface="+mj-lt"/>
              </a:rPr>
              <a:t>правильное наследование классов</a:t>
            </a:r>
            <a:endParaRPr lang="en-US" sz="2000" dirty="0" smtClean="0">
              <a:latin typeface="+mj-lt"/>
            </a:endParaRPr>
          </a:p>
          <a:p>
            <a:pPr marL="274320" indent="-274320" eaLnBrk="1" fontAlgn="auto" hangingPunct="1">
              <a:spcAft>
                <a:spcPts val="0"/>
              </a:spcAft>
              <a:buClr>
                <a:schemeClr val="accent3"/>
              </a:buClr>
              <a:buFont typeface="Wingdings 2"/>
              <a:buChar char=""/>
              <a:defRPr/>
            </a:pPr>
            <a:endParaRPr lang="en-US" sz="2000" dirty="0"/>
          </a:p>
        </p:txBody>
      </p:sp>
      <p:sp>
        <p:nvSpPr>
          <p:cNvPr id="6" name="Rectangle 5"/>
          <p:cNvSpPr/>
          <p:nvPr/>
        </p:nvSpPr>
        <p:spPr>
          <a:xfrm>
            <a:off x="2286000" y="2551837"/>
            <a:ext cx="4572000" cy="369332"/>
          </a:xfrm>
          <a:prstGeom prst="rect">
            <a:avLst/>
          </a:prstGeom>
        </p:spPr>
        <p:txBody>
          <a:bodyPr>
            <a:spAutoFit/>
          </a:bodyPr>
          <a:lstStyle/>
          <a:p>
            <a:endParaRPr lang="en-US" dirty="0"/>
          </a:p>
        </p:txBody>
      </p:sp>
    </p:spTree>
    <p:extLst>
      <p:ext uri="{BB962C8B-B14F-4D97-AF65-F5344CB8AC3E}">
        <p14:creationId xmlns:p14="http://schemas.microsoft.com/office/powerpoint/2010/main" val="1994118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457200" y="838200"/>
            <a:ext cx="8229600" cy="628651"/>
          </a:xfrm>
        </p:spPr>
        <p:txBody>
          <a:bodyPr>
            <a:normAutofit fontScale="90000"/>
          </a:bodyPr>
          <a:lstStyle/>
          <a:p>
            <a:pPr eaLnBrk="1" fontAlgn="auto" hangingPunct="1">
              <a:spcAft>
                <a:spcPts val="0"/>
              </a:spcAft>
              <a:defRPr/>
            </a:pPr>
            <a:r>
              <a:rPr lang="ru-RU" sz="4400" dirty="0" smtClean="0"/>
              <a:t>Момент истины</a:t>
            </a:r>
            <a:endParaRPr lang="en-US" sz="4400" dirty="0"/>
          </a:p>
        </p:txBody>
      </p:sp>
      <p:sp>
        <p:nvSpPr>
          <p:cNvPr id="9218" name="Content Placeholder 2"/>
          <p:cNvSpPr>
            <a:spLocks noGrp="1"/>
          </p:cNvSpPr>
          <p:nvPr>
            <p:ph idx="1"/>
          </p:nvPr>
        </p:nvSpPr>
        <p:spPr>
          <a:xfrm>
            <a:off x="381000" y="2590800"/>
            <a:ext cx="3733800" cy="1295400"/>
          </a:xfrm>
        </p:spPr>
        <p:txBody>
          <a:bodyPr/>
          <a:lstStyle/>
          <a:p>
            <a:pPr eaLnBrk="1" hangingPunct="1">
              <a:defRPr/>
            </a:pPr>
            <a:r>
              <a:rPr lang="ru-RU" sz="2000" dirty="0" smtClean="0">
                <a:latin typeface="+mj-lt"/>
              </a:rPr>
              <a:t>расширение приложения</a:t>
            </a:r>
          </a:p>
          <a:p>
            <a:pPr eaLnBrk="1" hangingPunct="1">
              <a:defRPr/>
            </a:pPr>
            <a:r>
              <a:rPr lang="ru-RU" sz="2000" dirty="0" smtClean="0">
                <a:latin typeface="+mj-lt"/>
              </a:rPr>
              <a:t>исправление ошибок</a:t>
            </a:r>
          </a:p>
          <a:p>
            <a:pPr eaLnBrk="1" hangingPunct="1">
              <a:defRPr/>
            </a:pPr>
            <a:r>
              <a:rPr lang="ru-RU" sz="2000" dirty="0" smtClean="0">
                <a:latin typeface="+mj-lt"/>
              </a:rPr>
              <a:t>написание тестов</a:t>
            </a:r>
          </a:p>
        </p:txBody>
      </p:sp>
      <p:pic>
        <p:nvPicPr>
          <p:cNvPr id="9220" name="Picture 4" descr="http://lopuhifilm.ru/u/people/bio8.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10400" y="838201"/>
            <a:ext cx="1981200" cy="13763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 name="Right Arrow 6"/>
          <p:cNvSpPr/>
          <p:nvPr/>
        </p:nvSpPr>
        <p:spPr>
          <a:xfrm>
            <a:off x="4191000" y="2895600"/>
            <a:ext cx="762000" cy="609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8" name="Content Placeholder 2"/>
          <p:cNvSpPr txBox="1">
            <a:spLocks/>
          </p:cNvSpPr>
          <p:nvPr/>
        </p:nvSpPr>
        <p:spPr>
          <a:xfrm>
            <a:off x="5410200" y="2590800"/>
            <a:ext cx="3276600" cy="1143000"/>
          </a:xfrm>
          <a:prstGeom prst="rect">
            <a:avLst/>
          </a:prstGeom>
        </p:spPr>
        <p:txBody>
          <a:bodyPr>
            <a:normAutofit/>
          </a:bodyPr>
          <a:lstStyle/>
          <a:p>
            <a:pPr marL="274320" indent="-274320" fontAlgn="auto">
              <a:spcBef>
                <a:spcPct val="20000"/>
              </a:spcBef>
              <a:spcAft>
                <a:spcPts val="0"/>
              </a:spcAft>
              <a:buClr>
                <a:schemeClr val="accent3"/>
              </a:buClr>
              <a:buSzPct val="95000"/>
              <a:buFont typeface="Wingdings 2"/>
              <a:buChar char=""/>
              <a:defRPr/>
            </a:pPr>
            <a:r>
              <a:rPr lang="ru-RU" sz="2000" dirty="0">
                <a:latin typeface="+mj-lt"/>
                <a:cs typeface="+mn-cs"/>
              </a:rPr>
              <a:t>больше времени</a:t>
            </a:r>
          </a:p>
          <a:p>
            <a:pPr marL="274320" indent="-274320" fontAlgn="auto">
              <a:spcBef>
                <a:spcPct val="20000"/>
              </a:spcBef>
              <a:spcAft>
                <a:spcPts val="0"/>
              </a:spcAft>
              <a:buClr>
                <a:schemeClr val="accent3"/>
              </a:buClr>
              <a:buSzPct val="95000"/>
              <a:buFont typeface="Wingdings 2"/>
              <a:buChar char=""/>
              <a:defRPr/>
            </a:pPr>
            <a:r>
              <a:rPr lang="ru-RU" sz="2000" dirty="0">
                <a:latin typeface="+mj-lt"/>
                <a:cs typeface="+mn-cs"/>
              </a:rPr>
              <a:t>больше ошибок</a:t>
            </a:r>
          </a:p>
          <a:p>
            <a:pPr marL="274320" indent="-274320" fontAlgn="auto">
              <a:spcBef>
                <a:spcPct val="20000"/>
              </a:spcBef>
              <a:spcAft>
                <a:spcPts val="0"/>
              </a:spcAft>
              <a:buClr>
                <a:schemeClr val="accent3"/>
              </a:buClr>
              <a:buSzPct val="95000"/>
              <a:buFont typeface="Wingdings 2"/>
              <a:buChar char=""/>
              <a:defRPr/>
            </a:pPr>
            <a:r>
              <a:rPr lang="ru-RU" sz="2000" dirty="0">
                <a:latin typeface="+mj-lt"/>
                <a:cs typeface="+mn-cs"/>
              </a:rPr>
              <a:t>иногда очень сложно</a:t>
            </a:r>
          </a:p>
        </p:txBody>
      </p:sp>
      <p:sp>
        <p:nvSpPr>
          <p:cNvPr id="9" name="Content Placeholder 2"/>
          <p:cNvSpPr txBox="1">
            <a:spLocks/>
          </p:cNvSpPr>
          <p:nvPr/>
        </p:nvSpPr>
        <p:spPr>
          <a:xfrm>
            <a:off x="381000" y="4876800"/>
            <a:ext cx="3657600" cy="990600"/>
          </a:xfrm>
          <a:prstGeom prst="rect">
            <a:avLst/>
          </a:prstGeom>
        </p:spPr>
        <p:txBody>
          <a:bodyPr>
            <a:normAutofit/>
          </a:bodyPr>
          <a:lstStyle/>
          <a:p>
            <a:pPr marL="274320" indent="-274320" fontAlgn="auto">
              <a:spcBef>
                <a:spcPct val="20000"/>
              </a:spcBef>
              <a:spcAft>
                <a:spcPts val="0"/>
              </a:spcAft>
              <a:buClr>
                <a:schemeClr val="accent3"/>
              </a:buClr>
              <a:buSzPct val="95000"/>
              <a:buFont typeface="Wingdings 2"/>
              <a:buChar char=""/>
              <a:defRPr/>
            </a:pPr>
            <a:r>
              <a:rPr lang="ru-RU" sz="2000" dirty="0">
                <a:latin typeface="+mj-lt"/>
                <a:cs typeface="+mn-cs"/>
              </a:rPr>
              <a:t>плохое внутреннее качество</a:t>
            </a:r>
          </a:p>
        </p:txBody>
      </p:sp>
      <p:sp>
        <p:nvSpPr>
          <p:cNvPr id="10" name="Right Arrow 9"/>
          <p:cNvSpPr/>
          <p:nvPr/>
        </p:nvSpPr>
        <p:spPr>
          <a:xfrm>
            <a:off x="4191000" y="4800600"/>
            <a:ext cx="762000" cy="609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1" name="Content Placeholder 2"/>
          <p:cNvSpPr txBox="1">
            <a:spLocks/>
          </p:cNvSpPr>
          <p:nvPr/>
        </p:nvSpPr>
        <p:spPr>
          <a:xfrm>
            <a:off x="5410200" y="4876800"/>
            <a:ext cx="3276600" cy="990600"/>
          </a:xfrm>
          <a:prstGeom prst="rect">
            <a:avLst/>
          </a:prstGeom>
        </p:spPr>
        <p:txBody>
          <a:bodyPr>
            <a:normAutofit/>
          </a:bodyPr>
          <a:lstStyle/>
          <a:p>
            <a:pPr marL="274320" indent="-274320" fontAlgn="auto">
              <a:spcBef>
                <a:spcPct val="20000"/>
              </a:spcBef>
              <a:spcAft>
                <a:spcPts val="0"/>
              </a:spcAft>
              <a:buClr>
                <a:schemeClr val="accent3"/>
              </a:buClr>
              <a:buSzPct val="95000"/>
              <a:buFont typeface="Wingdings 2"/>
              <a:buChar char=""/>
              <a:defRPr/>
            </a:pPr>
            <a:r>
              <a:rPr lang="ru-RU" sz="2000" dirty="0">
                <a:latin typeface="+mj-lt"/>
                <a:cs typeface="+mn-cs"/>
              </a:rPr>
              <a:t>плохое внешнее качество</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p:cNvSpPr>
            <a:spLocks noGrp="1"/>
          </p:cNvSpPr>
          <p:nvPr>
            <p:ph type="title"/>
          </p:nvPr>
        </p:nvSpPr>
        <p:spPr>
          <a:xfrm>
            <a:off x="457200" y="762000"/>
            <a:ext cx="8229600" cy="704851"/>
          </a:xfrm>
        </p:spPr>
        <p:txBody>
          <a:bodyPr/>
          <a:lstStyle/>
          <a:p>
            <a:pPr eaLnBrk="1" hangingPunct="1"/>
            <a:r>
              <a:rPr lang="en-US" sz="4000" dirty="0" smtClean="0"/>
              <a:t>LSP</a:t>
            </a:r>
            <a:r>
              <a:rPr lang="ru-RU" sz="4000" dirty="0" smtClean="0"/>
              <a:t>:</a:t>
            </a:r>
            <a:r>
              <a:rPr lang="en-US" sz="4000" dirty="0" smtClean="0"/>
              <a:t> </a:t>
            </a:r>
            <a:r>
              <a:rPr lang="en-US" sz="4000" dirty="0" err="1" smtClean="0"/>
              <a:t>Liskov</a:t>
            </a:r>
            <a:r>
              <a:rPr lang="en-US" sz="4000" dirty="0" smtClean="0"/>
              <a:t> Substitution Principle</a:t>
            </a:r>
          </a:p>
        </p:txBody>
      </p:sp>
      <p:pic>
        <p:nvPicPr>
          <p:cNvPr id="5" name="Content Placeholder 4"/>
          <p:cNvPicPr>
            <a:picLocks noGrp="1" noChangeAspect="1"/>
          </p:cNvPicPr>
          <p:nvPr>
            <p:ph idx="1"/>
          </p:nvPr>
        </p:nvPicPr>
        <p:blipFill>
          <a:blip r:embed="rId3"/>
          <a:stretch>
            <a:fillRect/>
          </a:stretch>
        </p:blipFill>
        <p:spPr>
          <a:xfrm>
            <a:off x="4733208" y="1600201"/>
            <a:ext cx="3496392" cy="3740764"/>
          </a:xfrm>
          <a:prstGeom prst="rect">
            <a:avLst/>
          </a:prstGeom>
        </p:spPr>
      </p:pic>
      <p:sp>
        <p:nvSpPr>
          <p:cNvPr id="9" name="Rectangle 8"/>
          <p:cNvSpPr/>
          <p:nvPr/>
        </p:nvSpPr>
        <p:spPr>
          <a:xfrm>
            <a:off x="1066800" y="1887062"/>
            <a:ext cx="4572000" cy="923330"/>
          </a:xfrm>
          <a:prstGeom prst="rect">
            <a:avLst/>
          </a:prstGeom>
        </p:spPr>
        <p:txBody>
          <a:bodyPr>
            <a:spAutoFit/>
          </a:bodyPr>
          <a:lstStyle/>
          <a:p>
            <a:r>
              <a:rPr lang="ru-RU" b="1" dirty="0">
                <a:latin typeface="PetersburgC" charset="0"/>
              </a:rPr>
              <a:t>Контракт прямоугольника </a:t>
            </a:r>
            <a:r>
              <a:rPr lang="ru-RU" dirty="0">
                <a:latin typeface="PetersburgC" charset="0"/>
              </a:rPr>
              <a:t>(инвариант): ширина и высота положительны</a:t>
            </a:r>
            <a:r>
              <a:rPr lang="ru-RU" dirty="0" smtClean="0">
                <a:latin typeface="PetersburgC" charset="0"/>
              </a:rPr>
              <a:t>.</a:t>
            </a:r>
            <a:endParaRPr lang="ru-RU" dirty="0"/>
          </a:p>
        </p:txBody>
      </p:sp>
      <p:sp>
        <p:nvSpPr>
          <p:cNvPr id="11" name="Rectangle 10"/>
          <p:cNvSpPr/>
          <p:nvPr/>
        </p:nvSpPr>
        <p:spPr>
          <a:xfrm>
            <a:off x="1066800" y="4014257"/>
            <a:ext cx="4572000" cy="923330"/>
          </a:xfrm>
          <a:prstGeom prst="rect">
            <a:avLst/>
          </a:prstGeom>
        </p:spPr>
        <p:txBody>
          <a:bodyPr>
            <a:spAutoFit/>
          </a:bodyPr>
          <a:lstStyle/>
          <a:p>
            <a:r>
              <a:rPr lang="ru-RU" b="1" dirty="0" smtClean="0">
                <a:latin typeface="PetersburgC" charset="0"/>
              </a:rPr>
              <a:t>Контракт </a:t>
            </a:r>
            <a:r>
              <a:rPr lang="ru-RU" b="1" dirty="0">
                <a:latin typeface="PetersburgC" charset="0"/>
              </a:rPr>
              <a:t>квадрата </a:t>
            </a:r>
            <a:r>
              <a:rPr lang="ru-RU" dirty="0">
                <a:latin typeface="PetersburgC" charset="0"/>
              </a:rPr>
              <a:t>(инвариант): ширина и высота положительны, ширина и высота равны. </a:t>
            </a:r>
            <a:endParaRPr lang="ru-RU" dirty="0"/>
          </a:p>
        </p:txBody>
      </p:sp>
      <p:sp>
        <p:nvSpPr>
          <p:cNvPr id="10" name="Rectangle 9"/>
          <p:cNvSpPr/>
          <p:nvPr/>
        </p:nvSpPr>
        <p:spPr>
          <a:xfrm>
            <a:off x="1143000" y="5470795"/>
            <a:ext cx="8077200" cy="923330"/>
          </a:xfrm>
          <a:prstGeom prst="rect">
            <a:avLst/>
          </a:prstGeom>
        </p:spPr>
        <p:txBody>
          <a:bodyPr wrap="square">
            <a:spAutoFit/>
          </a:bodyPr>
          <a:lstStyle/>
          <a:p>
            <a:r>
              <a:rPr lang="ru-RU" b="1" dirty="0">
                <a:solidFill>
                  <a:srgbClr val="222222"/>
                </a:solidFill>
              </a:rPr>
              <a:t>Инвариант класса </a:t>
            </a:r>
            <a:r>
              <a:rPr lang="ru-RU" dirty="0">
                <a:solidFill>
                  <a:srgbClr val="222222"/>
                </a:solidFill>
              </a:rPr>
              <a:t>— это утверждение, которое (должно быть) истинно применительно к любому объекту данного класса в любой момент времени (за исключением переходных процессов в методах объекта).</a:t>
            </a:r>
            <a:endParaRPr lang="en-US" dirty="0"/>
          </a:p>
        </p:txBody>
      </p:sp>
    </p:spTree>
    <p:extLst>
      <p:ext uri="{BB962C8B-B14F-4D97-AF65-F5344CB8AC3E}">
        <p14:creationId xmlns:p14="http://schemas.microsoft.com/office/powerpoint/2010/main" val="4543333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le 1"/>
          <p:cNvSpPr>
            <a:spLocks noGrp="1"/>
          </p:cNvSpPr>
          <p:nvPr>
            <p:ph type="title"/>
          </p:nvPr>
        </p:nvSpPr>
        <p:spPr>
          <a:xfrm>
            <a:off x="457200" y="685800"/>
            <a:ext cx="8229600" cy="704851"/>
          </a:xfrm>
        </p:spPr>
        <p:txBody>
          <a:bodyPr/>
          <a:lstStyle/>
          <a:p>
            <a:pPr eaLnBrk="1" hangingPunct="1"/>
            <a:r>
              <a:rPr lang="en-US" sz="4000" dirty="0" smtClean="0"/>
              <a:t>LSP</a:t>
            </a:r>
            <a:r>
              <a:rPr lang="ru-RU" sz="4000" dirty="0" smtClean="0"/>
              <a:t>:</a:t>
            </a:r>
            <a:r>
              <a:rPr lang="en-US" sz="4000" dirty="0" smtClean="0"/>
              <a:t> </a:t>
            </a:r>
            <a:r>
              <a:rPr lang="ru-RU" sz="4000" dirty="0" smtClean="0"/>
              <a:t>неправильный вариант</a:t>
            </a:r>
            <a:endParaRPr lang="en-US" sz="4000" dirty="0" smtClean="0"/>
          </a:p>
        </p:txBody>
      </p:sp>
      <p:sp>
        <p:nvSpPr>
          <p:cNvPr id="32771" name="Rectangle 6"/>
          <p:cNvSpPr>
            <a:spLocks noChangeArrowheads="1"/>
          </p:cNvSpPr>
          <p:nvPr/>
        </p:nvSpPr>
        <p:spPr bwMode="auto">
          <a:xfrm>
            <a:off x="457200" y="1295400"/>
            <a:ext cx="7239000" cy="56938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r>
              <a:rPr lang="en-US" sz="1300" dirty="0">
                <a:latin typeface="Consolas" pitchFamily="49" charset="0"/>
                <a:cs typeface="Consolas" pitchFamily="49" charset="0"/>
              </a:rPr>
              <a:t>class Rectangle </a:t>
            </a:r>
            <a:endParaRPr lang="ru-RU" sz="1300" dirty="0" smtClean="0">
              <a:latin typeface="Consolas" pitchFamily="49" charset="0"/>
              <a:cs typeface="Consolas" pitchFamily="49" charset="0"/>
            </a:endParaRPr>
          </a:p>
          <a:p>
            <a:r>
              <a:rPr lang="en-US" sz="1300" dirty="0" smtClean="0">
                <a:latin typeface="Consolas" pitchFamily="49" charset="0"/>
                <a:cs typeface="Consolas" pitchFamily="49" charset="0"/>
              </a:rPr>
              <a:t>{</a:t>
            </a:r>
            <a:endParaRPr lang="en-US" sz="1300" dirty="0">
              <a:latin typeface="Consolas" pitchFamily="49" charset="0"/>
              <a:cs typeface="Consolas" pitchFamily="49" charset="0"/>
            </a:endParaRPr>
          </a:p>
          <a:p>
            <a:r>
              <a:rPr lang="en-US" sz="1300" dirty="0">
                <a:latin typeface="Consolas" pitchFamily="49" charset="0"/>
                <a:cs typeface="Consolas" pitchFamily="49" charset="0"/>
              </a:rPr>
              <a:t>    public virtual </a:t>
            </a:r>
            <a:r>
              <a:rPr lang="en-US" sz="1300" dirty="0" err="1">
                <a:latin typeface="Consolas" pitchFamily="49" charset="0"/>
                <a:cs typeface="Consolas" pitchFamily="49" charset="0"/>
              </a:rPr>
              <a:t>int</a:t>
            </a:r>
            <a:r>
              <a:rPr lang="en-US" sz="1300" dirty="0">
                <a:latin typeface="Consolas" pitchFamily="49" charset="0"/>
                <a:cs typeface="Consolas" pitchFamily="49" charset="0"/>
              </a:rPr>
              <a:t> Width { get; set; }</a:t>
            </a:r>
          </a:p>
          <a:p>
            <a:r>
              <a:rPr lang="en-US" sz="1300" dirty="0">
                <a:latin typeface="Consolas" pitchFamily="49" charset="0"/>
                <a:cs typeface="Consolas" pitchFamily="49" charset="0"/>
              </a:rPr>
              <a:t>    public virtual </a:t>
            </a:r>
            <a:r>
              <a:rPr lang="en-US" sz="1300" dirty="0" err="1">
                <a:latin typeface="Consolas" pitchFamily="49" charset="0"/>
                <a:cs typeface="Consolas" pitchFamily="49" charset="0"/>
              </a:rPr>
              <a:t>int</a:t>
            </a:r>
            <a:r>
              <a:rPr lang="en-US" sz="1300" dirty="0">
                <a:latin typeface="Consolas" pitchFamily="49" charset="0"/>
                <a:cs typeface="Consolas" pitchFamily="49" charset="0"/>
              </a:rPr>
              <a:t> Height { get; set; }</a:t>
            </a:r>
          </a:p>
          <a:p>
            <a:r>
              <a:rPr lang="en-US" sz="1300" dirty="0">
                <a:latin typeface="Consolas" pitchFamily="49" charset="0"/>
                <a:cs typeface="Consolas" pitchFamily="49" charset="0"/>
              </a:rPr>
              <a:t>    public </a:t>
            </a:r>
            <a:r>
              <a:rPr lang="en-US" sz="1300" dirty="0" err="1">
                <a:latin typeface="Consolas" pitchFamily="49" charset="0"/>
                <a:cs typeface="Consolas" pitchFamily="49" charset="0"/>
              </a:rPr>
              <a:t>int</a:t>
            </a:r>
            <a:r>
              <a:rPr lang="en-US" sz="1300" dirty="0">
                <a:latin typeface="Consolas" pitchFamily="49" charset="0"/>
                <a:cs typeface="Consolas" pitchFamily="49" charset="0"/>
              </a:rPr>
              <a:t> </a:t>
            </a:r>
            <a:r>
              <a:rPr lang="en-US" sz="1300" dirty="0" err="1">
                <a:latin typeface="Consolas" pitchFamily="49" charset="0"/>
                <a:cs typeface="Consolas" pitchFamily="49" charset="0"/>
              </a:rPr>
              <a:t>CalculateArea</a:t>
            </a:r>
            <a:r>
              <a:rPr lang="en-US" sz="1300" dirty="0">
                <a:latin typeface="Consolas" pitchFamily="49" charset="0"/>
                <a:cs typeface="Consolas" pitchFamily="49" charset="0"/>
              </a:rPr>
              <a:t>() </a:t>
            </a:r>
            <a:r>
              <a:rPr lang="en-US" sz="1300" dirty="0" smtClean="0">
                <a:latin typeface="Consolas" pitchFamily="49" charset="0"/>
                <a:cs typeface="Consolas" pitchFamily="49" charset="0"/>
              </a:rPr>
              <a:t>{</a:t>
            </a:r>
            <a:r>
              <a:rPr lang="ru-RU" sz="1300" dirty="0" smtClean="0">
                <a:latin typeface="Consolas" pitchFamily="49" charset="0"/>
                <a:cs typeface="Consolas" pitchFamily="49" charset="0"/>
              </a:rPr>
              <a:t> </a:t>
            </a:r>
            <a:r>
              <a:rPr lang="en-US" sz="1300" dirty="0" smtClean="0">
                <a:latin typeface="Consolas" pitchFamily="49" charset="0"/>
                <a:cs typeface="Consolas" pitchFamily="49" charset="0"/>
              </a:rPr>
              <a:t>return </a:t>
            </a:r>
            <a:r>
              <a:rPr lang="en-US" sz="1300" dirty="0">
                <a:solidFill>
                  <a:srgbClr val="FF0000"/>
                </a:solidFill>
                <a:latin typeface="Consolas" pitchFamily="49" charset="0"/>
                <a:cs typeface="Consolas" pitchFamily="49" charset="0"/>
              </a:rPr>
              <a:t>Width * Height</a:t>
            </a:r>
            <a:r>
              <a:rPr lang="en-US" sz="1300" dirty="0" smtClean="0">
                <a:latin typeface="Consolas" pitchFamily="49" charset="0"/>
                <a:cs typeface="Consolas" pitchFamily="49" charset="0"/>
              </a:rPr>
              <a:t>;</a:t>
            </a:r>
            <a:r>
              <a:rPr lang="ru-RU" sz="1300" dirty="0" smtClean="0">
                <a:latin typeface="Consolas" pitchFamily="49" charset="0"/>
                <a:cs typeface="Consolas" pitchFamily="49" charset="0"/>
              </a:rPr>
              <a:t> </a:t>
            </a:r>
            <a:r>
              <a:rPr lang="en-US" sz="1300" dirty="0" smtClean="0">
                <a:latin typeface="Consolas" pitchFamily="49" charset="0"/>
                <a:cs typeface="Consolas" pitchFamily="49" charset="0"/>
              </a:rPr>
              <a:t>}</a:t>
            </a:r>
            <a:endParaRPr lang="en-US" sz="1300" dirty="0">
              <a:latin typeface="Consolas" pitchFamily="49" charset="0"/>
              <a:cs typeface="Consolas" pitchFamily="49" charset="0"/>
            </a:endParaRPr>
          </a:p>
          <a:p>
            <a:r>
              <a:rPr lang="en-US" sz="1300" dirty="0" smtClean="0">
                <a:latin typeface="Consolas" pitchFamily="49" charset="0"/>
                <a:cs typeface="Consolas" pitchFamily="49" charset="0"/>
              </a:rPr>
              <a:t>}</a:t>
            </a:r>
            <a:endParaRPr lang="ru-RU" sz="1300" dirty="0" smtClean="0">
              <a:latin typeface="Consolas" pitchFamily="49" charset="0"/>
              <a:cs typeface="Consolas" pitchFamily="49" charset="0"/>
            </a:endParaRPr>
          </a:p>
          <a:p>
            <a:r>
              <a:rPr lang="en-US" sz="1300" dirty="0" smtClean="0">
                <a:latin typeface="Consolas" pitchFamily="49" charset="0"/>
                <a:cs typeface="Consolas" pitchFamily="49" charset="0"/>
              </a:rPr>
              <a:t>class </a:t>
            </a:r>
            <a:r>
              <a:rPr lang="en-US" sz="1300" dirty="0">
                <a:latin typeface="Consolas" pitchFamily="49" charset="0"/>
                <a:cs typeface="Consolas" pitchFamily="49" charset="0"/>
              </a:rPr>
              <a:t>Square : Rectangle </a:t>
            </a:r>
            <a:endParaRPr lang="ru-RU" sz="1300" dirty="0" smtClean="0">
              <a:latin typeface="Consolas" pitchFamily="49" charset="0"/>
              <a:cs typeface="Consolas" pitchFamily="49" charset="0"/>
            </a:endParaRPr>
          </a:p>
          <a:p>
            <a:r>
              <a:rPr lang="en-US" sz="1300" dirty="0" smtClean="0">
                <a:latin typeface="Consolas" pitchFamily="49" charset="0"/>
                <a:cs typeface="Consolas" pitchFamily="49" charset="0"/>
              </a:rPr>
              <a:t>{</a:t>
            </a:r>
            <a:endParaRPr lang="en-US" sz="1300" dirty="0">
              <a:latin typeface="Consolas" pitchFamily="49" charset="0"/>
              <a:cs typeface="Consolas" pitchFamily="49" charset="0"/>
            </a:endParaRPr>
          </a:p>
          <a:p>
            <a:r>
              <a:rPr lang="en-US" sz="1300" dirty="0">
                <a:latin typeface="Consolas" pitchFamily="49" charset="0"/>
                <a:cs typeface="Consolas" pitchFamily="49" charset="0"/>
              </a:rPr>
              <a:t>    public override </a:t>
            </a:r>
            <a:r>
              <a:rPr lang="en-US" sz="1300" dirty="0" err="1">
                <a:latin typeface="Consolas" pitchFamily="49" charset="0"/>
                <a:cs typeface="Consolas" pitchFamily="49" charset="0"/>
              </a:rPr>
              <a:t>int</a:t>
            </a:r>
            <a:r>
              <a:rPr lang="en-US" sz="1300" dirty="0">
                <a:latin typeface="Consolas" pitchFamily="49" charset="0"/>
                <a:cs typeface="Consolas" pitchFamily="49" charset="0"/>
              </a:rPr>
              <a:t> Height </a:t>
            </a:r>
            <a:endParaRPr lang="ru-RU" sz="1300" dirty="0" smtClean="0">
              <a:latin typeface="Consolas" pitchFamily="49" charset="0"/>
              <a:cs typeface="Consolas" pitchFamily="49" charset="0"/>
            </a:endParaRPr>
          </a:p>
          <a:p>
            <a:r>
              <a:rPr lang="ru-RU" sz="1300" dirty="0" smtClean="0">
                <a:latin typeface="Consolas" pitchFamily="49" charset="0"/>
                <a:cs typeface="Consolas" pitchFamily="49" charset="0"/>
              </a:rPr>
              <a:t>    </a:t>
            </a:r>
            <a:r>
              <a:rPr lang="en-US" sz="1300" dirty="0" smtClean="0">
                <a:latin typeface="Consolas" pitchFamily="49" charset="0"/>
                <a:cs typeface="Consolas" pitchFamily="49" charset="0"/>
              </a:rPr>
              <a:t>{</a:t>
            </a:r>
            <a:endParaRPr lang="en-US" sz="1300" dirty="0">
              <a:latin typeface="Consolas" pitchFamily="49" charset="0"/>
              <a:cs typeface="Consolas" pitchFamily="49" charset="0"/>
            </a:endParaRPr>
          </a:p>
          <a:p>
            <a:r>
              <a:rPr lang="en-US" sz="1300" dirty="0">
                <a:latin typeface="Consolas" pitchFamily="49" charset="0"/>
                <a:cs typeface="Consolas" pitchFamily="49" charset="0"/>
              </a:rPr>
              <a:t>        get { return </a:t>
            </a:r>
            <a:r>
              <a:rPr lang="en-US" sz="1300" dirty="0" err="1">
                <a:latin typeface="Consolas" pitchFamily="49" charset="0"/>
                <a:cs typeface="Consolas" pitchFamily="49" charset="0"/>
              </a:rPr>
              <a:t>base.Height</a:t>
            </a:r>
            <a:r>
              <a:rPr lang="en-US" sz="1300" dirty="0">
                <a:latin typeface="Consolas" pitchFamily="49" charset="0"/>
                <a:cs typeface="Consolas" pitchFamily="49" charset="0"/>
              </a:rPr>
              <a:t>; }</a:t>
            </a:r>
          </a:p>
          <a:p>
            <a:r>
              <a:rPr lang="en-US" sz="1300" dirty="0">
                <a:latin typeface="Consolas" pitchFamily="49" charset="0"/>
                <a:cs typeface="Consolas" pitchFamily="49" charset="0"/>
              </a:rPr>
              <a:t>        set { </a:t>
            </a:r>
            <a:r>
              <a:rPr lang="en-US" sz="1300" dirty="0" err="1">
                <a:latin typeface="Consolas" pitchFamily="49" charset="0"/>
                <a:cs typeface="Consolas" pitchFamily="49" charset="0"/>
              </a:rPr>
              <a:t>base.Height</a:t>
            </a:r>
            <a:r>
              <a:rPr lang="en-US" sz="1300" dirty="0">
                <a:latin typeface="Consolas" pitchFamily="49" charset="0"/>
                <a:cs typeface="Consolas" pitchFamily="49" charset="0"/>
              </a:rPr>
              <a:t> = value; </a:t>
            </a:r>
            <a:r>
              <a:rPr lang="en-US" sz="1300" dirty="0" err="1">
                <a:latin typeface="Consolas" pitchFamily="49" charset="0"/>
                <a:cs typeface="Consolas" pitchFamily="49" charset="0"/>
              </a:rPr>
              <a:t>base.Width</a:t>
            </a:r>
            <a:r>
              <a:rPr lang="en-US" sz="1300" dirty="0">
                <a:latin typeface="Consolas" pitchFamily="49" charset="0"/>
                <a:cs typeface="Consolas" pitchFamily="49" charset="0"/>
              </a:rPr>
              <a:t> = value; }</a:t>
            </a:r>
          </a:p>
          <a:p>
            <a:r>
              <a:rPr lang="en-US" sz="1300" dirty="0">
                <a:latin typeface="Consolas" pitchFamily="49" charset="0"/>
                <a:cs typeface="Consolas" pitchFamily="49" charset="0"/>
              </a:rPr>
              <a:t>    }</a:t>
            </a:r>
          </a:p>
          <a:p>
            <a:r>
              <a:rPr lang="en-US" sz="1300" dirty="0">
                <a:latin typeface="Consolas" pitchFamily="49" charset="0"/>
                <a:cs typeface="Consolas" pitchFamily="49" charset="0"/>
              </a:rPr>
              <a:t>    public override </a:t>
            </a:r>
            <a:r>
              <a:rPr lang="en-US" sz="1300" dirty="0" err="1">
                <a:latin typeface="Consolas" pitchFamily="49" charset="0"/>
                <a:cs typeface="Consolas" pitchFamily="49" charset="0"/>
              </a:rPr>
              <a:t>int</a:t>
            </a:r>
            <a:r>
              <a:rPr lang="en-US" sz="1300" dirty="0">
                <a:latin typeface="Consolas" pitchFamily="49" charset="0"/>
                <a:cs typeface="Consolas" pitchFamily="49" charset="0"/>
              </a:rPr>
              <a:t> Width </a:t>
            </a:r>
            <a:endParaRPr lang="ru-RU" sz="1300" dirty="0" smtClean="0">
              <a:latin typeface="Consolas" pitchFamily="49" charset="0"/>
              <a:cs typeface="Consolas" pitchFamily="49" charset="0"/>
            </a:endParaRPr>
          </a:p>
          <a:p>
            <a:r>
              <a:rPr lang="ru-RU" sz="1300" dirty="0">
                <a:latin typeface="Consolas" pitchFamily="49" charset="0"/>
                <a:cs typeface="Consolas" pitchFamily="49" charset="0"/>
              </a:rPr>
              <a:t> </a:t>
            </a:r>
            <a:r>
              <a:rPr lang="ru-RU" sz="1300" dirty="0" smtClean="0">
                <a:latin typeface="Consolas" pitchFamily="49" charset="0"/>
                <a:cs typeface="Consolas" pitchFamily="49" charset="0"/>
              </a:rPr>
              <a:t>   </a:t>
            </a:r>
            <a:r>
              <a:rPr lang="en-US" sz="1300" dirty="0" smtClean="0">
                <a:latin typeface="Consolas" pitchFamily="49" charset="0"/>
                <a:cs typeface="Consolas" pitchFamily="49" charset="0"/>
              </a:rPr>
              <a:t>{</a:t>
            </a:r>
            <a:endParaRPr lang="en-US" sz="1300" dirty="0">
              <a:latin typeface="Consolas" pitchFamily="49" charset="0"/>
              <a:cs typeface="Consolas" pitchFamily="49" charset="0"/>
            </a:endParaRPr>
          </a:p>
          <a:p>
            <a:r>
              <a:rPr lang="en-US" sz="1300" dirty="0">
                <a:latin typeface="Consolas" pitchFamily="49" charset="0"/>
                <a:cs typeface="Consolas" pitchFamily="49" charset="0"/>
              </a:rPr>
              <a:t>        get { return </a:t>
            </a:r>
            <a:r>
              <a:rPr lang="en-US" sz="1300" dirty="0" err="1">
                <a:latin typeface="Consolas" pitchFamily="49" charset="0"/>
                <a:cs typeface="Consolas" pitchFamily="49" charset="0"/>
              </a:rPr>
              <a:t>base.Width</a:t>
            </a:r>
            <a:r>
              <a:rPr lang="en-US" sz="1300" dirty="0">
                <a:latin typeface="Consolas" pitchFamily="49" charset="0"/>
                <a:cs typeface="Consolas" pitchFamily="49" charset="0"/>
              </a:rPr>
              <a:t>; }</a:t>
            </a:r>
          </a:p>
          <a:p>
            <a:r>
              <a:rPr lang="en-US" sz="1300" dirty="0">
                <a:latin typeface="Consolas" pitchFamily="49" charset="0"/>
                <a:cs typeface="Consolas" pitchFamily="49" charset="0"/>
              </a:rPr>
              <a:t>        set { </a:t>
            </a:r>
            <a:r>
              <a:rPr lang="en-US" sz="1300" dirty="0" err="1">
                <a:latin typeface="Consolas" pitchFamily="49" charset="0"/>
                <a:cs typeface="Consolas" pitchFamily="49" charset="0"/>
              </a:rPr>
              <a:t>base.Width</a:t>
            </a:r>
            <a:r>
              <a:rPr lang="en-US" sz="1300" dirty="0">
                <a:latin typeface="Consolas" pitchFamily="49" charset="0"/>
                <a:cs typeface="Consolas" pitchFamily="49" charset="0"/>
              </a:rPr>
              <a:t> = value; </a:t>
            </a:r>
            <a:r>
              <a:rPr lang="en-US" sz="1300" dirty="0" err="1">
                <a:latin typeface="Consolas" pitchFamily="49" charset="0"/>
                <a:cs typeface="Consolas" pitchFamily="49" charset="0"/>
              </a:rPr>
              <a:t>base.Height</a:t>
            </a:r>
            <a:r>
              <a:rPr lang="en-US" sz="1300" dirty="0">
                <a:latin typeface="Consolas" pitchFamily="49" charset="0"/>
                <a:cs typeface="Consolas" pitchFamily="49" charset="0"/>
              </a:rPr>
              <a:t> = value; }</a:t>
            </a:r>
          </a:p>
          <a:p>
            <a:r>
              <a:rPr lang="en-US" sz="1300" dirty="0">
                <a:latin typeface="Consolas" pitchFamily="49" charset="0"/>
                <a:cs typeface="Consolas" pitchFamily="49" charset="0"/>
              </a:rPr>
              <a:t>    }</a:t>
            </a:r>
          </a:p>
          <a:p>
            <a:r>
              <a:rPr lang="en-US" sz="1300" dirty="0">
                <a:latin typeface="Consolas" pitchFamily="49" charset="0"/>
                <a:cs typeface="Consolas" pitchFamily="49" charset="0"/>
              </a:rPr>
              <a:t>}</a:t>
            </a:r>
          </a:p>
          <a:p>
            <a:r>
              <a:rPr lang="en-US" sz="1300" dirty="0" smtClean="0">
                <a:latin typeface="Consolas" pitchFamily="49" charset="0"/>
                <a:cs typeface="Consolas" pitchFamily="49" charset="0"/>
              </a:rPr>
              <a:t>class </a:t>
            </a:r>
            <a:r>
              <a:rPr lang="en-US" sz="1300" dirty="0">
                <a:latin typeface="Consolas" pitchFamily="49" charset="0"/>
                <a:cs typeface="Consolas" pitchFamily="49" charset="0"/>
              </a:rPr>
              <a:t>Program </a:t>
            </a:r>
            <a:endParaRPr lang="ru-RU" sz="1300" dirty="0" smtClean="0">
              <a:latin typeface="Consolas" pitchFamily="49" charset="0"/>
              <a:cs typeface="Consolas" pitchFamily="49" charset="0"/>
            </a:endParaRPr>
          </a:p>
          <a:p>
            <a:r>
              <a:rPr lang="en-US" sz="1300" dirty="0" smtClean="0">
                <a:latin typeface="Consolas" pitchFamily="49" charset="0"/>
                <a:cs typeface="Consolas" pitchFamily="49" charset="0"/>
              </a:rPr>
              <a:t>{</a:t>
            </a:r>
            <a:endParaRPr lang="en-US" sz="1300" dirty="0">
              <a:latin typeface="Consolas" pitchFamily="49" charset="0"/>
              <a:cs typeface="Consolas" pitchFamily="49" charset="0"/>
            </a:endParaRPr>
          </a:p>
          <a:p>
            <a:r>
              <a:rPr lang="en-US" sz="1300" dirty="0">
                <a:latin typeface="Consolas" pitchFamily="49" charset="0"/>
                <a:cs typeface="Consolas" pitchFamily="49" charset="0"/>
              </a:rPr>
              <a:t>    static void Main() </a:t>
            </a:r>
            <a:endParaRPr lang="ru-RU" sz="1300" dirty="0" smtClean="0">
              <a:latin typeface="Consolas" pitchFamily="49" charset="0"/>
              <a:cs typeface="Consolas" pitchFamily="49" charset="0"/>
            </a:endParaRPr>
          </a:p>
          <a:p>
            <a:r>
              <a:rPr lang="ru-RU" sz="1300" dirty="0">
                <a:latin typeface="Consolas" pitchFamily="49" charset="0"/>
                <a:cs typeface="Consolas" pitchFamily="49" charset="0"/>
              </a:rPr>
              <a:t> </a:t>
            </a:r>
            <a:r>
              <a:rPr lang="ru-RU" sz="1300" dirty="0" smtClean="0">
                <a:latin typeface="Consolas" pitchFamily="49" charset="0"/>
                <a:cs typeface="Consolas" pitchFamily="49" charset="0"/>
              </a:rPr>
              <a:t>   </a:t>
            </a:r>
            <a:r>
              <a:rPr lang="en-US" sz="1300" dirty="0" smtClean="0">
                <a:latin typeface="Consolas" pitchFamily="49" charset="0"/>
                <a:cs typeface="Consolas" pitchFamily="49" charset="0"/>
              </a:rPr>
              <a:t>{</a:t>
            </a:r>
            <a:endParaRPr lang="en-US" sz="1300" dirty="0">
              <a:latin typeface="Consolas" pitchFamily="49" charset="0"/>
              <a:cs typeface="Consolas" pitchFamily="49" charset="0"/>
            </a:endParaRPr>
          </a:p>
          <a:p>
            <a:r>
              <a:rPr lang="en-US" sz="1300" dirty="0">
                <a:latin typeface="Consolas" pitchFamily="49" charset="0"/>
                <a:cs typeface="Consolas" pitchFamily="49" charset="0"/>
              </a:rPr>
              <a:t>        Rectangle r = </a:t>
            </a:r>
            <a:r>
              <a:rPr lang="en-US" sz="1300" dirty="0">
                <a:solidFill>
                  <a:srgbClr val="FF0000"/>
                </a:solidFill>
                <a:latin typeface="Consolas" pitchFamily="49" charset="0"/>
                <a:cs typeface="Consolas" pitchFamily="49" charset="0"/>
              </a:rPr>
              <a:t>new Square()</a:t>
            </a:r>
            <a:r>
              <a:rPr lang="en-US" sz="1300" dirty="0">
                <a:latin typeface="Consolas" pitchFamily="49" charset="0"/>
                <a:cs typeface="Consolas" pitchFamily="49" charset="0"/>
              </a:rPr>
              <a:t>;</a:t>
            </a:r>
          </a:p>
          <a:p>
            <a:r>
              <a:rPr lang="en-US" sz="1300" dirty="0">
                <a:latin typeface="Consolas" pitchFamily="49" charset="0"/>
                <a:cs typeface="Consolas" pitchFamily="49" charset="0"/>
              </a:rPr>
              <a:t>        </a:t>
            </a:r>
            <a:r>
              <a:rPr lang="en-US" sz="1300" dirty="0" err="1">
                <a:latin typeface="Consolas" pitchFamily="49" charset="0"/>
                <a:cs typeface="Consolas" pitchFamily="49" charset="0"/>
              </a:rPr>
              <a:t>r.Width</a:t>
            </a:r>
            <a:r>
              <a:rPr lang="en-US" sz="1300" dirty="0">
                <a:latin typeface="Consolas" pitchFamily="49" charset="0"/>
                <a:cs typeface="Consolas" pitchFamily="49" charset="0"/>
              </a:rPr>
              <a:t> = </a:t>
            </a:r>
            <a:r>
              <a:rPr lang="en-US" sz="1300" dirty="0" smtClean="0">
                <a:latin typeface="Consolas" pitchFamily="49" charset="0"/>
                <a:cs typeface="Consolas" pitchFamily="49" charset="0"/>
              </a:rPr>
              <a:t>3;r.Height </a:t>
            </a:r>
            <a:r>
              <a:rPr lang="en-US" sz="1300" dirty="0">
                <a:latin typeface="Consolas" pitchFamily="49" charset="0"/>
                <a:cs typeface="Consolas" pitchFamily="49" charset="0"/>
              </a:rPr>
              <a:t>= 2;</a:t>
            </a:r>
          </a:p>
          <a:p>
            <a:r>
              <a:rPr lang="en-US" sz="1300" dirty="0">
                <a:latin typeface="Consolas" pitchFamily="49" charset="0"/>
                <a:cs typeface="Consolas" pitchFamily="49" charset="0"/>
              </a:rPr>
              <a:t>        </a:t>
            </a:r>
            <a:r>
              <a:rPr lang="en-US" sz="1300" dirty="0" err="1">
                <a:latin typeface="Consolas" pitchFamily="49" charset="0"/>
                <a:cs typeface="Consolas" pitchFamily="49" charset="0"/>
              </a:rPr>
              <a:t>Assert.AreEqual</a:t>
            </a:r>
            <a:r>
              <a:rPr lang="en-US" sz="1300" dirty="0">
                <a:latin typeface="Consolas" pitchFamily="49" charset="0"/>
                <a:cs typeface="Consolas" pitchFamily="49" charset="0"/>
              </a:rPr>
              <a:t>(</a:t>
            </a:r>
            <a:r>
              <a:rPr lang="en-US" sz="1300" dirty="0">
                <a:solidFill>
                  <a:srgbClr val="FF0000"/>
                </a:solidFill>
                <a:latin typeface="Consolas" pitchFamily="49" charset="0"/>
                <a:cs typeface="Consolas" pitchFamily="49" charset="0"/>
              </a:rPr>
              <a:t>6, </a:t>
            </a:r>
            <a:r>
              <a:rPr lang="en-US" sz="1300" dirty="0" err="1">
                <a:solidFill>
                  <a:srgbClr val="FF0000"/>
                </a:solidFill>
                <a:latin typeface="Consolas" pitchFamily="49" charset="0"/>
                <a:cs typeface="Consolas" pitchFamily="49" charset="0"/>
              </a:rPr>
              <a:t>r.CalculateArea</a:t>
            </a:r>
            <a:r>
              <a:rPr lang="en-US" sz="1300" dirty="0">
                <a:solidFill>
                  <a:srgbClr val="FF0000"/>
                </a:solidFill>
                <a:latin typeface="Consolas" pitchFamily="49" charset="0"/>
                <a:cs typeface="Consolas" pitchFamily="49" charset="0"/>
              </a:rPr>
              <a:t>()</a:t>
            </a:r>
            <a:r>
              <a:rPr lang="en-US" sz="1300" dirty="0">
                <a:latin typeface="Consolas" pitchFamily="49" charset="0"/>
                <a:cs typeface="Consolas" pitchFamily="49" charset="0"/>
              </a:rPr>
              <a:t>);</a:t>
            </a:r>
          </a:p>
          <a:p>
            <a:r>
              <a:rPr lang="en-US" sz="1300" dirty="0">
                <a:latin typeface="Consolas" pitchFamily="49" charset="0"/>
                <a:cs typeface="Consolas" pitchFamily="49" charset="0"/>
              </a:rPr>
              <a:t>    </a:t>
            </a:r>
            <a:r>
              <a:rPr lang="en-US" sz="1300" dirty="0" smtClean="0">
                <a:latin typeface="Consolas" pitchFamily="49" charset="0"/>
                <a:cs typeface="Consolas" pitchFamily="49" charset="0"/>
              </a:rPr>
              <a:t>}}</a:t>
            </a:r>
            <a:endParaRPr lang="en-US" sz="1300" dirty="0">
              <a:solidFill>
                <a:srgbClr val="FF0000"/>
              </a:solidFill>
              <a:latin typeface="Consolas" pitchFamily="49" charset="0"/>
              <a:cs typeface="Consolas" pitchFamily="49" charset="0"/>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1"/>
          <p:cNvSpPr>
            <a:spLocks noGrp="1"/>
          </p:cNvSpPr>
          <p:nvPr>
            <p:ph type="title"/>
          </p:nvPr>
        </p:nvSpPr>
        <p:spPr>
          <a:xfrm>
            <a:off x="457200" y="685800"/>
            <a:ext cx="8229600" cy="704851"/>
          </a:xfrm>
        </p:spPr>
        <p:txBody>
          <a:bodyPr/>
          <a:lstStyle/>
          <a:p>
            <a:pPr eaLnBrk="1" hangingPunct="1"/>
            <a:r>
              <a:rPr lang="en-US" sz="4000" smtClean="0"/>
              <a:t>LSP</a:t>
            </a:r>
            <a:r>
              <a:rPr lang="ru-RU" sz="4000" smtClean="0"/>
              <a:t>:</a:t>
            </a:r>
            <a:r>
              <a:rPr lang="en-US" sz="4000" smtClean="0"/>
              <a:t> </a:t>
            </a:r>
            <a:r>
              <a:rPr lang="ru-RU" sz="4000" smtClean="0"/>
              <a:t>правильный вариант</a:t>
            </a:r>
            <a:endParaRPr lang="en-US" sz="4000" smtClean="0"/>
          </a:p>
        </p:txBody>
      </p:sp>
      <p:sp>
        <p:nvSpPr>
          <p:cNvPr id="33795" name="Rectangle 3"/>
          <p:cNvSpPr>
            <a:spLocks noChangeArrowheads="1"/>
          </p:cNvSpPr>
          <p:nvPr/>
        </p:nvSpPr>
        <p:spPr bwMode="auto">
          <a:xfrm>
            <a:off x="457200" y="1595441"/>
            <a:ext cx="7239000" cy="526297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r>
              <a:rPr lang="en-US" sz="1400" dirty="0">
                <a:latin typeface="Consolas" pitchFamily="49" charset="0"/>
                <a:cs typeface="Consolas" pitchFamily="49" charset="0"/>
              </a:rPr>
              <a:t>class Rectangle </a:t>
            </a:r>
            <a:r>
              <a:rPr lang="en-US" sz="1400" dirty="0">
                <a:solidFill>
                  <a:srgbClr val="FF0000"/>
                </a:solidFill>
                <a:latin typeface="Consolas" pitchFamily="49" charset="0"/>
                <a:cs typeface="Consolas" pitchFamily="49" charset="0"/>
              </a:rPr>
              <a:t>: </a:t>
            </a:r>
            <a:r>
              <a:rPr lang="en-US" sz="1400" dirty="0" err="1">
                <a:solidFill>
                  <a:srgbClr val="FF0000"/>
                </a:solidFill>
                <a:latin typeface="Consolas" pitchFamily="49" charset="0"/>
                <a:cs typeface="Consolas" pitchFamily="49" charset="0"/>
              </a:rPr>
              <a:t>IFigure</a:t>
            </a:r>
            <a:r>
              <a:rPr lang="en-US" sz="1400" dirty="0">
                <a:latin typeface="Consolas" pitchFamily="49" charset="0"/>
                <a:cs typeface="Consolas" pitchFamily="49" charset="0"/>
              </a:rPr>
              <a:t> </a:t>
            </a:r>
            <a:endParaRPr lang="ru-RU" sz="1400" dirty="0" smtClean="0">
              <a:latin typeface="Consolas" pitchFamily="49" charset="0"/>
              <a:cs typeface="Consolas" pitchFamily="49" charset="0"/>
            </a:endParaRPr>
          </a:p>
          <a:p>
            <a:r>
              <a:rPr lang="en-US" sz="1400" dirty="0" smtClean="0">
                <a:latin typeface="Consolas" pitchFamily="49" charset="0"/>
                <a:cs typeface="Consolas" pitchFamily="49" charset="0"/>
              </a:rPr>
              <a:t>{</a:t>
            </a:r>
            <a:endParaRPr lang="en-US" sz="1400" dirty="0">
              <a:latin typeface="Consolas" pitchFamily="49" charset="0"/>
              <a:cs typeface="Consolas" pitchFamily="49" charset="0"/>
            </a:endParaRPr>
          </a:p>
          <a:p>
            <a:r>
              <a:rPr lang="en-US" sz="1400" dirty="0">
                <a:latin typeface="Consolas" pitchFamily="49" charset="0"/>
                <a:cs typeface="Consolas" pitchFamily="49" charset="0"/>
              </a:rPr>
              <a:t>    public </a:t>
            </a:r>
            <a:r>
              <a:rPr lang="en-US" sz="1400" dirty="0" err="1" smtClean="0">
                <a:latin typeface="Consolas" pitchFamily="49" charset="0"/>
                <a:cs typeface="Consolas" pitchFamily="49" charset="0"/>
              </a:rPr>
              <a:t>int</a:t>
            </a:r>
            <a:r>
              <a:rPr lang="en-US" sz="1400" dirty="0" smtClean="0">
                <a:latin typeface="Consolas" pitchFamily="49" charset="0"/>
                <a:cs typeface="Consolas" pitchFamily="49" charset="0"/>
              </a:rPr>
              <a:t> </a:t>
            </a:r>
            <a:r>
              <a:rPr lang="en-US" sz="1400" dirty="0">
                <a:latin typeface="Consolas" pitchFamily="49" charset="0"/>
                <a:cs typeface="Consolas" pitchFamily="49" charset="0"/>
              </a:rPr>
              <a:t>Width { get; set; }</a:t>
            </a:r>
          </a:p>
          <a:p>
            <a:r>
              <a:rPr lang="en-US" sz="1400" dirty="0">
                <a:latin typeface="Consolas" pitchFamily="49" charset="0"/>
                <a:cs typeface="Consolas" pitchFamily="49" charset="0"/>
              </a:rPr>
              <a:t>    public </a:t>
            </a:r>
            <a:r>
              <a:rPr lang="en-US" sz="1400" dirty="0" err="1" smtClean="0">
                <a:latin typeface="Consolas" pitchFamily="49" charset="0"/>
                <a:cs typeface="Consolas" pitchFamily="49" charset="0"/>
              </a:rPr>
              <a:t>int</a:t>
            </a:r>
            <a:r>
              <a:rPr lang="en-US" sz="1400" dirty="0" smtClean="0">
                <a:latin typeface="Consolas" pitchFamily="49" charset="0"/>
                <a:cs typeface="Consolas" pitchFamily="49" charset="0"/>
              </a:rPr>
              <a:t> </a:t>
            </a:r>
            <a:r>
              <a:rPr lang="en-US" sz="1400" dirty="0">
                <a:latin typeface="Consolas" pitchFamily="49" charset="0"/>
                <a:cs typeface="Consolas" pitchFamily="49" charset="0"/>
              </a:rPr>
              <a:t>Height { get; set; }</a:t>
            </a:r>
          </a:p>
          <a:p>
            <a:r>
              <a:rPr lang="en-US" sz="1400" dirty="0">
                <a:latin typeface="Consolas" pitchFamily="49" charset="0"/>
                <a:cs typeface="Consolas" pitchFamily="49" charset="0"/>
              </a:rPr>
              <a:t>    public </a:t>
            </a:r>
            <a:r>
              <a:rPr lang="en-US" sz="1400" dirty="0" err="1">
                <a:latin typeface="Consolas" pitchFamily="49" charset="0"/>
                <a:cs typeface="Consolas" pitchFamily="49" charset="0"/>
              </a:rPr>
              <a:t>int</a:t>
            </a:r>
            <a:r>
              <a:rPr lang="en-US" sz="1400" dirty="0">
                <a:latin typeface="Consolas" pitchFamily="49" charset="0"/>
                <a:cs typeface="Consolas" pitchFamily="49" charset="0"/>
              </a:rPr>
              <a:t> </a:t>
            </a:r>
            <a:r>
              <a:rPr lang="en-US" sz="1400" dirty="0" err="1">
                <a:latin typeface="Consolas" pitchFamily="49" charset="0"/>
                <a:cs typeface="Consolas" pitchFamily="49" charset="0"/>
              </a:rPr>
              <a:t>CalculateArea</a:t>
            </a:r>
            <a:r>
              <a:rPr lang="en-US" sz="1400" dirty="0">
                <a:latin typeface="Consolas" pitchFamily="49" charset="0"/>
                <a:cs typeface="Consolas" pitchFamily="49" charset="0"/>
              </a:rPr>
              <a:t>() {</a:t>
            </a:r>
          </a:p>
          <a:p>
            <a:r>
              <a:rPr lang="en-US" sz="1400" dirty="0">
                <a:latin typeface="Consolas" pitchFamily="49" charset="0"/>
                <a:cs typeface="Consolas" pitchFamily="49" charset="0"/>
              </a:rPr>
              <a:t>        return Width * Height;</a:t>
            </a:r>
          </a:p>
          <a:p>
            <a:r>
              <a:rPr lang="en-US" sz="1400" dirty="0">
                <a:latin typeface="Consolas" pitchFamily="49" charset="0"/>
                <a:cs typeface="Consolas" pitchFamily="49" charset="0"/>
              </a:rPr>
              <a:t>    }</a:t>
            </a:r>
          </a:p>
          <a:p>
            <a:r>
              <a:rPr lang="en-US" sz="1400" dirty="0">
                <a:latin typeface="Consolas" pitchFamily="49" charset="0"/>
                <a:cs typeface="Consolas" pitchFamily="49" charset="0"/>
              </a:rPr>
              <a:t>}</a:t>
            </a:r>
          </a:p>
          <a:p>
            <a:r>
              <a:rPr lang="en-US" sz="1400" dirty="0" smtClean="0">
                <a:latin typeface="Consolas" pitchFamily="49" charset="0"/>
                <a:cs typeface="Consolas" pitchFamily="49" charset="0"/>
              </a:rPr>
              <a:t>class </a:t>
            </a:r>
            <a:r>
              <a:rPr lang="en-US" sz="1400" dirty="0">
                <a:latin typeface="Consolas" pitchFamily="49" charset="0"/>
                <a:cs typeface="Consolas" pitchFamily="49" charset="0"/>
              </a:rPr>
              <a:t>Square </a:t>
            </a:r>
            <a:r>
              <a:rPr lang="en-US" sz="1400" dirty="0">
                <a:solidFill>
                  <a:srgbClr val="FF0000"/>
                </a:solidFill>
                <a:latin typeface="Consolas" pitchFamily="49" charset="0"/>
                <a:cs typeface="Consolas" pitchFamily="49" charset="0"/>
              </a:rPr>
              <a:t>: </a:t>
            </a:r>
            <a:r>
              <a:rPr lang="en-US" sz="1400" dirty="0" err="1">
                <a:solidFill>
                  <a:srgbClr val="FF0000"/>
                </a:solidFill>
                <a:latin typeface="Consolas" pitchFamily="49" charset="0"/>
                <a:cs typeface="Consolas" pitchFamily="49" charset="0"/>
              </a:rPr>
              <a:t>IFigure</a:t>
            </a:r>
            <a:r>
              <a:rPr lang="en-US" sz="1400" dirty="0">
                <a:latin typeface="Consolas" pitchFamily="49" charset="0"/>
                <a:cs typeface="Consolas" pitchFamily="49" charset="0"/>
              </a:rPr>
              <a:t> </a:t>
            </a:r>
            <a:endParaRPr lang="ru-RU" sz="1400" dirty="0" smtClean="0">
              <a:latin typeface="Consolas" pitchFamily="49" charset="0"/>
              <a:cs typeface="Consolas" pitchFamily="49" charset="0"/>
            </a:endParaRPr>
          </a:p>
          <a:p>
            <a:r>
              <a:rPr lang="en-US" sz="1400" dirty="0" smtClean="0">
                <a:latin typeface="Consolas" pitchFamily="49" charset="0"/>
                <a:cs typeface="Consolas" pitchFamily="49" charset="0"/>
              </a:rPr>
              <a:t>{</a:t>
            </a:r>
            <a:endParaRPr lang="en-US" sz="1400" dirty="0">
              <a:latin typeface="Consolas" pitchFamily="49" charset="0"/>
              <a:cs typeface="Consolas" pitchFamily="49" charset="0"/>
            </a:endParaRPr>
          </a:p>
          <a:p>
            <a:r>
              <a:rPr lang="en-US" sz="1400" dirty="0">
                <a:latin typeface="Consolas" pitchFamily="49" charset="0"/>
                <a:cs typeface="Consolas" pitchFamily="49" charset="0"/>
              </a:rPr>
              <a:t>    public </a:t>
            </a:r>
            <a:r>
              <a:rPr lang="en-US" sz="1400" dirty="0" err="1" smtClean="0">
                <a:latin typeface="Consolas" pitchFamily="49" charset="0"/>
                <a:cs typeface="Consolas" pitchFamily="49" charset="0"/>
              </a:rPr>
              <a:t>int</a:t>
            </a:r>
            <a:r>
              <a:rPr lang="en-US" sz="1400" dirty="0" smtClean="0">
                <a:latin typeface="Consolas" pitchFamily="49" charset="0"/>
                <a:cs typeface="Consolas" pitchFamily="49" charset="0"/>
              </a:rPr>
              <a:t> </a:t>
            </a:r>
            <a:r>
              <a:rPr lang="en-US" sz="1400" dirty="0">
                <a:solidFill>
                  <a:srgbClr val="FF0000"/>
                </a:solidFill>
                <a:latin typeface="Consolas" pitchFamily="49" charset="0"/>
                <a:cs typeface="Consolas" pitchFamily="49" charset="0"/>
              </a:rPr>
              <a:t>Side</a:t>
            </a:r>
            <a:r>
              <a:rPr lang="en-US" sz="1400" dirty="0">
                <a:latin typeface="Consolas" pitchFamily="49" charset="0"/>
                <a:cs typeface="Consolas" pitchFamily="49" charset="0"/>
              </a:rPr>
              <a:t> { get; set; }</a:t>
            </a:r>
          </a:p>
          <a:p>
            <a:r>
              <a:rPr lang="en-US" sz="1400" dirty="0">
                <a:latin typeface="Consolas" pitchFamily="49" charset="0"/>
                <a:cs typeface="Consolas" pitchFamily="49" charset="0"/>
              </a:rPr>
              <a:t>    public </a:t>
            </a:r>
            <a:r>
              <a:rPr lang="en-US" sz="1400" dirty="0" err="1">
                <a:latin typeface="Consolas" pitchFamily="49" charset="0"/>
                <a:cs typeface="Consolas" pitchFamily="49" charset="0"/>
              </a:rPr>
              <a:t>int</a:t>
            </a:r>
            <a:r>
              <a:rPr lang="en-US" sz="1400" dirty="0">
                <a:latin typeface="Consolas" pitchFamily="49" charset="0"/>
                <a:cs typeface="Consolas" pitchFamily="49" charset="0"/>
              </a:rPr>
              <a:t> </a:t>
            </a:r>
            <a:r>
              <a:rPr lang="en-US" sz="1400" dirty="0" err="1">
                <a:latin typeface="Consolas" pitchFamily="49" charset="0"/>
                <a:cs typeface="Consolas" pitchFamily="49" charset="0"/>
              </a:rPr>
              <a:t>CalculateArea</a:t>
            </a:r>
            <a:r>
              <a:rPr lang="en-US" sz="1400" dirty="0">
                <a:latin typeface="Consolas" pitchFamily="49" charset="0"/>
                <a:cs typeface="Consolas" pitchFamily="49" charset="0"/>
              </a:rPr>
              <a:t>() {</a:t>
            </a:r>
          </a:p>
          <a:p>
            <a:r>
              <a:rPr lang="en-US" sz="1400" dirty="0">
                <a:latin typeface="Consolas" pitchFamily="49" charset="0"/>
                <a:cs typeface="Consolas" pitchFamily="49" charset="0"/>
              </a:rPr>
              <a:t>        return </a:t>
            </a:r>
            <a:r>
              <a:rPr lang="en-US" sz="1400" dirty="0">
                <a:solidFill>
                  <a:srgbClr val="FF0000"/>
                </a:solidFill>
                <a:latin typeface="Consolas" pitchFamily="49" charset="0"/>
                <a:cs typeface="Consolas" pitchFamily="49" charset="0"/>
              </a:rPr>
              <a:t>Side * Side</a:t>
            </a:r>
            <a:r>
              <a:rPr lang="en-US" sz="1400" dirty="0">
                <a:latin typeface="Consolas" pitchFamily="49" charset="0"/>
                <a:cs typeface="Consolas" pitchFamily="49" charset="0"/>
              </a:rPr>
              <a:t>;</a:t>
            </a:r>
          </a:p>
          <a:p>
            <a:r>
              <a:rPr lang="en-US" sz="1400" dirty="0">
                <a:latin typeface="Consolas" pitchFamily="49" charset="0"/>
                <a:cs typeface="Consolas" pitchFamily="49" charset="0"/>
              </a:rPr>
              <a:t>    }</a:t>
            </a:r>
          </a:p>
          <a:p>
            <a:r>
              <a:rPr lang="en-US" sz="1400" dirty="0">
                <a:latin typeface="Consolas" pitchFamily="49" charset="0"/>
                <a:cs typeface="Consolas" pitchFamily="49" charset="0"/>
              </a:rPr>
              <a:t>}</a:t>
            </a:r>
          </a:p>
          <a:p>
            <a:endParaRPr lang="en-US" sz="1400" dirty="0">
              <a:latin typeface="Consolas" pitchFamily="49" charset="0"/>
              <a:cs typeface="Consolas" pitchFamily="49" charset="0"/>
            </a:endParaRPr>
          </a:p>
          <a:p>
            <a:r>
              <a:rPr lang="en-US" sz="1400" dirty="0">
                <a:latin typeface="Consolas" pitchFamily="49" charset="0"/>
                <a:cs typeface="Consolas" pitchFamily="49" charset="0"/>
              </a:rPr>
              <a:t>class Program {</a:t>
            </a:r>
          </a:p>
          <a:p>
            <a:r>
              <a:rPr lang="en-US" sz="1400" dirty="0">
                <a:latin typeface="Consolas" pitchFamily="49" charset="0"/>
                <a:cs typeface="Consolas" pitchFamily="49" charset="0"/>
              </a:rPr>
              <a:t>    static void Main() {</a:t>
            </a:r>
          </a:p>
          <a:p>
            <a:r>
              <a:rPr lang="en-US" sz="1400" dirty="0">
                <a:latin typeface="Consolas" pitchFamily="49" charset="0"/>
                <a:cs typeface="Consolas" pitchFamily="49" charset="0"/>
              </a:rPr>
              <a:t>        Rectangle r = new Square(); </a:t>
            </a:r>
            <a:r>
              <a:rPr lang="en-US" sz="1400" dirty="0">
                <a:solidFill>
                  <a:srgbClr val="FF0000"/>
                </a:solidFill>
                <a:latin typeface="Consolas" pitchFamily="49" charset="0"/>
                <a:cs typeface="Consolas" pitchFamily="49" charset="0"/>
              </a:rPr>
              <a:t>// fail on compilation</a:t>
            </a:r>
          </a:p>
          <a:p>
            <a:r>
              <a:rPr lang="en-US" sz="1400" dirty="0">
                <a:latin typeface="Consolas" pitchFamily="49" charset="0"/>
                <a:cs typeface="Consolas" pitchFamily="49" charset="0"/>
              </a:rPr>
              <a:t>        </a:t>
            </a:r>
            <a:r>
              <a:rPr lang="en-US" sz="1400" dirty="0" err="1">
                <a:latin typeface="Consolas" pitchFamily="49" charset="0"/>
                <a:cs typeface="Consolas" pitchFamily="49" charset="0"/>
              </a:rPr>
              <a:t>r.Width</a:t>
            </a:r>
            <a:r>
              <a:rPr lang="en-US" sz="1400" dirty="0">
                <a:latin typeface="Consolas" pitchFamily="49" charset="0"/>
                <a:cs typeface="Consolas" pitchFamily="49" charset="0"/>
              </a:rPr>
              <a:t> = 3;</a:t>
            </a:r>
          </a:p>
          <a:p>
            <a:r>
              <a:rPr lang="en-US" sz="1400" dirty="0">
                <a:latin typeface="Consolas" pitchFamily="49" charset="0"/>
                <a:cs typeface="Consolas" pitchFamily="49" charset="0"/>
              </a:rPr>
              <a:t>        </a:t>
            </a:r>
            <a:r>
              <a:rPr lang="en-US" sz="1400" dirty="0" err="1">
                <a:latin typeface="Consolas" pitchFamily="49" charset="0"/>
                <a:cs typeface="Consolas" pitchFamily="49" charset="0"/>
              </a:rPr>
              <a:t>r.Height</a:t>
            </a:r>
            <a:r>
              <a:rPr lang="en-US" sz="1400" dirty="0">
                <a:latin typeface="Consolas" pitchFamily="49" charset="0"/>
                <a:cs typeface="Consolas" pitchFamily="49" charset="0"/>
              </a:rPr>
              <a:t> = 2;</a:t>
            </a:r>
          </a:p>
          <a:p>
            <a:r>
              <a:rPr lang="en-US" sz="1400" dirty="0">
                <a:latin typeface="Consolas" pitchFamily="49" charset="0"/>
                <a:cs typeface="Consolas" pitchFamily="49" charset="0"/>
              </a:rPr>
              <a:t>        </a:t>
            </a:r>
            <a:r>
              <a:rPr lang="en-US" sz="1400" dirty="0" err="1">
                <a:latin typeface="Consolas" pitchFamily="49" charset="0"/>
                <a:cs typeface="Consolas" pitchFamily="49" charset="0"/>
              </a:rPr>
              <a:t>Assert.AreEqual</a:t>
            </a:r>
            <a:r>
              <a:rPr lang="en-US" sz="1400" dirty="0">
                <a:latin typeface="Consolas" pitchFamily="49" charset="0"/>
                <a:cs typeface="Consolas" pitchFamily="49" charset="0"/>
              </a:rPr>
              <a:t>(6, </a:t>
            </a:r>
            <a:r>
              <a:rPr lang="en-US" sz="1400" dirty="0" err="1">
                <a:latin typeface="Consolas" pitchFamily="49" charset="0"/>
                <a:cs typeface="Consolas" pitchFamily="49" charset="0"/>
              </a:rPr>
              <a:t>r.CalculateArea</a:t>
            </a:r>
            <a:r>
              <a:rPr lang="en-US" sz="1400" dirty="0">
                <a:latin typeface="Consolas" pitchFamily="49" charset="0"/>
                <a:cs typeface="Consolas" pitchFamily="49" charset="0"/>
              </a:rPr>
              <a:t>());</a:t>
            </a:r>
          </a:p>
          <a:p>
            <a:r>
              <a:rPr lang="en-US" sz="1400" dirty="0">
                <a:latin typeface="Consolas" pitchFamily="49" charset="0"/>
                <a:cs typeface="Consolas" pitchFamily="49" charset="0"/>
              </a:rPr>
              <a:t>    }</a:t>
            </a:r>
          </a:p>
          <a:p>
            <a:r>
              <a:rPr lang="en-US" sz="1400" dirty="0">
                <a:latin typeface="Consolas" pitchFamily="49" charset="0"/>
                <a:cs typeface="Consolas" pitchFamily="49" charset="0"/>
              </a:rPr>
              <a:t>}</a:t>
            </a:r>
            <a:endParaRPr lang="en-US" sz="1400" dirty="0">
              <a:solidFill>
                <a:srgbClr val="FF0000"/>
              </a:solidFill>
              <a:latin typeface="Consolas" pitchFamily="49" charset="0"/>
              <a:cs typeface="Consolas" pitchFamily="49" charset="0"/>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smtClean="0"/>
              <a:t>LSP</a:t>
            </a:r>
            <a:r>
              <a:rPr lang="ru-RU" sz="4400" dirty="0" smtClean="0"/>
              <a:t> и контракты</a:t>
            </a:r>
            <a:r>
              <a:rPr lang="ru-RU" sz="4000" dirty="0" smtClean="0">
                <a:effectLst/>
              </a:rPr>
              <a:t> </a:t>
            </a:r>
            <a:endParaRPr lang="en-US" dirty="0"/>
          </a:p>
        </p:txBody>
      </p:sp>
      <p:sp>
        <p:nvSpPr>
          <p:cNvPr id="3" name="Content Placeholder 2"/>
          <p:cNvSpPr>
            <a:spLocks noGrp="1"/>
          </p:cNvSpPr>
          <p:nvPr>
            <p:ph idx="1"/>
          </p:nvPr>
        </p:nvSpPr>
        <p:spPr/>
        <p:txBody>
          <a:bodyPr>
            <a:normAutofit/>
          </a:bodyPr>
          <a:lstStyle/>
          <a:p>
            <a:pPr algn="just"/>
            <a:r>
              <a:rPr lang="ru-RU" sz="1800" dirty="0" smtClean="0"/>
              <a:t>Производные классы не должны усиливать предусловия (не должны требовать </a:t>
            </a:r>
            <a:r>
              <a:rPr lang="ru-RU" sz="1800" dirty="0"/>
              <a:t>большего от своих клиентов). </a:t>
            </a:r>
          </a:p>
          <a:p>
            <a:pPr algn="just"/>
            <a:r>
              <a:rPr lang="ru-RU" sz="1800" dirty="0" smtClean="0"/>
              <a:t>Производные классы не должны ослаблять постусловия (должны гарантировать </a:t>
            </a:r>
            <a:r>
              <a:rPr lang="ru-RU" sz="1800" dirty="0"/>
              <a:t>как минимум то же, что и </a:t>
            </a:r>
            <a:r>
              <a:rPr lang="ru-RU" sz="1800" dirty="0" smtClean="0"/>
              <a:t>базовый̆ </a:t>
            </a:r>
            <a:r>
              <a:rPr lang="ru-RU" sz="1800" dirty="0"/>
              <a:t>класс). </a:t>
            </a:r>
          </a:p>
          <a:p>
            <a:pPr algn="just"/>
            <a:r>
              <a:rPr lang="ru-RU" sz="1800" dirty="0" smtClean="0"/>
              <a:t>Производные классы не должны нарушать инварианты базового класса (инварианты </a:t>
            </a:r>
            <a:r>
              <a:rPr lang="ru-RU" sz="1800" dirty="0"/>
              <a:t>базового класса и наследников суммируются). </a:t>
            </a:r>
          </a:p>
          <a:p>
            <a:pPr algn="just"/>
            <a:r>
              <a:rPr lang="ru-RU" sz="1800" dirty="0" smtClean="0"/>
              <a:t>Производные классы недолжны генерировать исключения, не описанные базовым </a:t>
            </a:r>
            <a:r>
              <a:rPr lang="ru-RU" sz="1800" dirty="0"/>
              <a:t>классом. </a:t>
            </a:r>
          </a:p>
        </p:txBody>
      </p:sp>
      <p:sp>
        <p:nvSpPr>
          <p:cNvPr id="4" name="Footer Placeholder 3"/>
          <p:cNvSpPr>
            <a:spLocks noGrp="1"/>
          </p:cNvSpPr>
          <p:nvPr>
            <p:ph type="ftr" sz="quarter" idx="11"/>
          </p:nvPr>
        </p:nvSpPr>
        <p:spPr/>
        <p:txBody>
          <a:bodyPr/>
          <a:lstStyle/>
          <a:p>
            <a:pPr>
              <a:defRPr/>
            </a:pPr>
            <a:r>
              <a:rPr lang="en-US" smtClean="0"/>
              <a:t>Copyright © 2008-2010 Altexsoft</a:t>
            </a:r>
            <a:endParaRPr lang="en-US"/>
          </a:p>
        </p:txBody>
      </p:sp>
    </p:spTree>
    <p:extLst>
      <p:ext uri="{BB962C8B-B14F-4D97-AF65-F5344CB8AC3E}">
        <p14:creationId xmlns:p14="http://schemas.microsoft.com/office/powerpoint/2010/main" val="173507929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ru-RU" sz="4400" dirty="0" smtClean="0"/>
              <a:t>Типичные </a:t>
            </a:r>
            <a:r>
              <a:rPr lang="ru-RU" sz="4400" dirty="0"/>
              <a:t>примеры нарушения LSP </a:t>
            </a:r>
            <a:endParaRPr lang="en-US" dirty="0"/>
          </a:p>
        </p:txBody>
      </p:sp>
      <p:sp>
        <p:nvSpPr>
          <p:cNvPr id="3" name="Content Placeholder 2"/>
          <p:cNvSpPr>
            <a:spLocks noGrp="1"/>
          </p:cNvSpPr>
          <p:nvPr>
            <p:ph idx="1"/>
          </p:nvPr>
        </p:nvSpPr>
        <p:spPr/>
        <p:txBody>
          <a:bodyPr>
            <a:normAutofit/>
          </a:bodyPr>
          <a:lstStyle/>
          <a:p>
            <a:pPr algn="just"/>
            <a:r>
              <a:rPr lang="ru-RU" sz="1800" dirty="0" smtClean="0"/>
              <a:t>Производные </a:t>
            </a:r>
            <a:r>
              <a:rPr lang="ru-RU" sz="1800" dirty="0"/>
              <a:t>классы используются полиморфным образом, но их поведение не согласуется с поведением базового класса: генерируются исключения, не </a:t>
            </a:r>
            <a:r>
              <a:rPr lang="ru-RU" sz="1800" dirty="0" smtClean="0"/>
              <a:t>описанные </a:t>
            </a:r>
            <a:r>
              <a:rPr lang="ru-RU" sz="1800" dirty="0"/>
              <a:t>контрактом базового класса, или не выполняются </a:t>
            </a:r>
            <a:r>
              <a:rPr lang="ru-RU" sz="1800" dirty="0" smtClean="0"/>
              <a:t>действия</a:t>
            </a:r>
            <a:r>
              <a:rPr lang="ru-RU" sz="1800" dirty="0"/>
              <a:t>, </a:t>
            </a:r>
            <a:r>
              <a:rPr lang="ru-RU" sz="1800" dirty="0" smtClean="0"/>
              <a:t>предполагаемые </a:t>
            </a:r>
            <a:r>
              <a:rPr lang="ru-RU" sz="1800" dirty="0"/>
              <a:t>контрактом базового класса. </a:t>
            </a:r>
          </a:p>
          <a:p>
            <a:pPr algn="just"/>
            <a:r>
              <a:rPr lang="ru-RU" sz="1800" dirty="0" smtClean="0"/>
              <a:t>Контракт </a:t>
            </a:r>
            <a:r>
              <a:rPr lang="ru-RU" sz="1800" dirty="0"/>
              <a:t>базового класса настолько </a:t>
            </a:r>
            <a:r>
              <a:rPr lang="ru-RU" sz="1800" dirty="0" smtClean="0"/>
              <a:t>нечеткий, </a:t>
            </a:r>
            <a:r>
              <a:rPr lang="ru-RU" sz="1800" dirty="0"/>
              <a:t>что реализовать согласованное поведение наследником просто невозможно. </a:t>
            </a:r>
            <a:endParaRPr lang="ru-RU" sz="1800" dirty="0">
              <a:effectLst/>
            </a:endParaRPr>
          </a:p>
        </p:txBody>
      </p:sp>
      <p:sp>
        <p:nvSpPr>
          <p:cNvPr id="4" name="Footer Placeholder 3"/>
          <p:cNvSpPr>
            <a:spLocks noGrp="1"/>
          </p:cNvSpPr>
          <p:nvPr>
            <p:ph type="ftr" sz="quarter" idx="11"/>
          </p:nvPr>
        </p:nvSpPr>
        <p:spPr/>
        <p:txBody>
          <a:bodyPr/>
          <a:lstStyle/>
          <a:p>
            <a:pPr>
              <a:defRPr/>
            </a:pPr>
            <a:r>
              <a:rPr lang="en-US" smtClean="0"/>
              <a:t>Copyright © 2008-2010 Altexsoft</a:t>
            </a:r>
            <a:endParaRPr lang="en-US"/>
          </a:p>
        </p:txBody>
      </p:sp>
    </p:spTree>
    <p:extLst>
      <p:ext uri="{BB962C8B-B14F-4D97-AF65-F5344CB8AC3E}">
        <p14:creationId xmlns:p14="http://schemas.microsoft.com/office/powerpoint/2010/main" val="14653314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p:cNvSpPr>
            <a:spLocks noGrp="1"/>
          </p:cNvSpPr>
          <p:nvPr>
            <p:ph type="title"/>
          </p:nvPr>
        </p:nvSpPr>
        <p:spPr>
          <a:xfrm>
            <a:off x="457200" y="762000"/>
            <a:ext cx="8229600" cy="704851"/>
          </a:xfrm>
        </p:spPr>
        <p:txBody>
          <a:bodyPr/>
          <a:lstStyle/>
          <a:p>
            <a:pPr eaLnBrk="1" hangingPunct="1"/>
            <a:r>
              <a:rPr lang="en-US" sz="4000" smtClean="0"/>
              <a:t>ISP</a:t>
            </a:r>
            <a:r>
              <a:rPr lang="ru-RU" sz="4000" smtClean="0"/>
              <a:t>:</a:t>
            </a:r>
            <a:r>
              <a:rPr lang="en-US" sz="4000" smtClean="0"/>
              <a:t> Interface Segregation Principle</a:t>
            </a:r>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1600" y="1516665"/>
            <a:ext cx="6400800" cy="5123171"/>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884975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p:cNvSpPr>
            <a:spLocks noGrp="1"/>
          </p:cNvSpPr>
          <p:nvPr>
            <p:ph type="title"/>
          </p:nvPr>
        </p:nvSpPr>
        <p:spPr>
          <a:xfrm>
            <a:off x="457200" y="762000"/>
            <a:ext cx="8229600" cy="704851"/>
          </a:xfrm>
        </p:spPr>
        <p:txBody>
          <a:bodyPr/>
          <a:lstStyle/>
          <a:p>
            <a:pPr eaLnBrk="1" hangingPunct="1"/>
            <a:r>
              <a:rPr lang="en-US" sz="4000" dirty="0" smtClean="0"/>
              <a:t>ISP</a:t>
            </a:r>
            <a:r>
              <a:rPr lang="ru-RU" sz="4000" dirty="0" smtClean="0"/>
              <a:t>:</a:t>
            </a:r>
            <a:r>
              <a:rPr lang="en-US" sz="4000" dirty="0" smtClean="0"/>
              <a:t> Interface Segregation Principle</a:t>
            </a:r>
          </a:p>
        </p:txBody>
      </p:sp>
      <p:sp>
        <p:nvSpPr>
          <p:cNvPr id="3" name="Content Placeholder 2"/>
          <p:cNvSpPr>
            <a:spLocks noGrp="1"/>
          </p:cNvSpPr>
          <p:nvPr>
            <p:ph idx="1"/>
          </p:nvPr>
        </p:nvSpPr>
        <p:spPr>
          <a:xfrm>
            <a:off x="457200" y="1676400"/>
            <a:ext cx="8229600" cy="4724400"/>
          </a:xfrm>
        </p:spPr>
        <p:txBody>
          <a:bodyPr>
            <a:normAutofit fontScale="92500" lnSpcReduction="20000"/>
          </a:bodyPr>
          <a:lstStyle/>
          <a:p>
            <a:pPr marL="274320" indent="-274320" algn="just">
              <a:buClr>
                <a:schemeClr val="accent3"/>
              </a:buClr>
              <a:defRPr/>
            </a:pPr>
            <a:r>
              <a:rPr lang="ru-RU" sz="2000" i="1" dirty="0" smtClean="0">
                <a:latin typeface="+mj-lt"/>
              </a:rPr>
              <a:t>1. </a:t>
            </a:r>
            <a:r>
              <a:rPr lang="ru-RU" sz="2000" i="1" dirty="0"/>
              <a:t>«Клиенты не должны вынужденно зависеть от методов, которыми не пользуются» </a:t>
            </a:r>
            <a:r>
              <a:rPr lang="ru-RU" sz="2000" dirty="0"/>
              <a:t>(</a:t>
            </a:r>
            <a:r>
              <a:rPr lang="ru-RU" sz="2000" i="1" dirty="0"/>
              <a:t>Мартин Р. </a:t>
            </a:r>
            <a:r>
              <a:rPr lang="ru-RU" sz="2000" dirty="0"/>
              <a:t>Принципы, паттерны и практики </a:t>
            </a:r>
            <a:r>
              <a:rPr lang="ru-RU" sz="2000" dirty="0" smtClean="0"/>
              <a:t>гибкой </a:t>
            </a:r>
            <a:r>
              <a:rPr lang="ru-RU" sz="2000" dirty="0"/>
              <a:t>разработки. — 2006). </a:t>
            </a:r>
            <a:endParaRPr lang="ru-RU" sz="2000" dirty="0" smtClean="0"/>
          </a:p>
          <a:p>
            <a:pPr marL="274320" indent="-274320">
              <a:buClr>
                <a:schemeClr val="accent3"/>
              </a:buClr>
              <a:defRPr/>
            </a:pPr>
            <a:r>
              <a:rPr lang="ru-RU" sz="2000" i="1" dirty="0" smtClean="0">
                <a:latin typeface="+mj-lt"/>
              </a:rPr>
              <a:t>2. Зависимость между классами должна быть ограничена как можно более «узким» интерфейсом.</a:t>
            </a:r>
          </a:p>
          <a:p>
            <a:pPr marL="0" indent="0" eaLnBrk="1" fontAlgn="auto" hangingPunct="1">
              <a:spcAft>
                <a:spcPts val="0"/>
              </a:spcAft>
              <a:buClr>
                <a:schemeClr val="accent3"/>
              </a:buClr>
              <a:buFont typeface="Wingdings 2"/>
              <a:buChar char=""/>
              <a:defRPr/>
            </a:pPr>
            <a:endParaRPr lang="ru-RU" sz="2000" i="1" dirty="0" smtClean="0">
              <a:latin typeface="+mj-lt"/>
            </a:endParaRPr>
          </a:p>
          <a:p>
            <a:pPr marL="0" indent="0" eaLnBrk="1" fontAlgn="auto" hangingPunct="1">
              <a:spcAft>
                <a:spcPts val="0"/>
              </a:spcAft>
              <a:buClr>
                <a:schemeClr val="accent3"/>
              </a:buClr>
              <a:buFont typeface="Wingdings 2"/>
              <a:buNone/>
              <a:defRPr/>
            </a:pPr>
            <a:r>
              <a:rPr lang="ru-RU" sz="2000" b="1" dirty="0" smtClean="0">
                <a:latin typeface="+mj-lt"/>
              </a:rPr>
              <a:t>Цель:</a:t>
            </a:r>
          </a:p>
          <a:p>
            <a:pPr marL="274320" indent="-274320">
              <a:buClr>
                <a:schemeClr val="accent3"/>
              </a:buClr>
              <a:defRPr/>
            </a:pPr>
            <a:r>
              <a:rPr lang="ru-RU" sz="2000" dirty="0" smtClean="0"/>
              <a:t>получение </a:t>
            </a:r>
            <a:r>
              <a:rPr lang="ru-RU" sz="2000" dirty="0"/>
              <a:t>простого и </a:t>
            </a:r>
            <a:r>
              <a:rPr lang="ru-RU" sz="2000" dirty="0" smtClean="0"/>
              <a:t>слабо связного </a:t>
            </a:r>
            <a:r>
              <a:rPr lang="ru-RU" sz="2000" dirty="0"/>
              <a:t>кода </a:t>
            </a:r>
            <a:endParaRPr lang="ru-RU" sz="2000" dirty="0" smtClean="0">
              <a:latin typeface="+mj-lt"/>
            </a:endParaRPr>
          </a:p>
          <a:p>
            <a:pPr marL="581025" indent="-581025" eaLnBrk="1" fontAlgn="auto" hangingPunct="1">
              <a:spcAft>
                <a:spcPts val="0"/>
              </a:spcAft>
              <a:buClr>
                <a:schemeClr val="accent3"/>
              </a:buClr>
              <a:buFont typeface="Courier New" charset="0"/>
              <a:buChar char="o"/>
              <a:defRPr/>
            </a:pPr>
            <a:r>
              <a:rPr lang="ru-RU" sz="2000" dirty="0" smtClean="0">
                <a:latin typeface="+mj-lt"/>
              </a:rPr>
              <a:t>ограничить знание одного класса о другом (принцип наименьшего знания)</a:t>
            </a:r>
          </a:p>
          <a:p>
            <a:pPr marL="581025" indent="-581025" eaLnBrk="1" fontAlgn="auto" hangingPunct="1">
              <a:spcAft>
                <a:spcPts val="0"/>
              </a:spcAft>
              <a:buClr>
                <a:schemeClr val="accent3"/>
              </a:buClr>
              <a:buFont typeface="Courier New" charset="0"/>
              <a:buChar char="o"/>
              <a:defRPr/>
            </a:pPr>
            <a:r>
              <a:rPr lang="ru-RU" sz="2000" dirty="0" smtClean="0">
                <a:latin typeface="+mj-lt"/>
              </a:rPr>
              <a:t>уменьшить зависимость между классами</a:t>
            </a:r>
          </a:p>
          <a:p>
            <a:pPr marL="581025" indent="-581025" eaLnBrk="1" fontAlgn="auto" hangingPunct="1">
              <a:spcAft>
                <a:spcPts val="0"/>
              </a:spcAft>
              <a:buClr>
                <a:schemeClr val="accent3"/>
              </a:buClr>
              <a:buFont typeface="Courier New" charset="0"/>
              <a:buChar char="o"/>
              <a:defRPr/>
            </a:pPr>
            <a:r>
              <a:rPr lang="ru-RU" sz="2000" dirty="0" smtClean="0">
                <a:latin typeface="+mj-lt"/>
              </a:rPr>
              <a:t>уменьшить количество методов для реализации при наследовании</a:t>
            </a:r>
          </a:p>
          <a:p>
            <a:pPr marL="274320" indent="-274320" eaLnBrk="1" fontAlgn="auto" hangingPunct="1">
              <a:spcAft>
                <a:spcPts val="0"/>
              </a:spcAft>
              <a:buClr>
                <a:schemeClr val="accent3"/>
              </a:buClr>
              <a:buFont typeface="Wingdings 2"/>
              <a:buChar char=""/>
              <a:defRPr/>
            </a:pPr>
            <a:endParaRPr lang="ru-RU" sz="2000" dirty="0" smtClean="0">
              <a:latin typeface="+mj-lt"/>
            </a:endParaRPr>
          </a:p>
          <a:p>
            <a:pPr marL="0" indent="0" eaLnBrk="1" fontAlgn="auto" hangingPunct="1">
              <a:spcAft>
                <a:spcPts val="0"/>
              </a:spcAft>
              <a:buClr>
                <a:schemeClr val="accent3"/>
              </a:buClr>
              <a:buFont typeface="Wingdings 2"/>
              <a:buNone/>
              <a:defRPr/>
            </a:pPr>
            <a:r>
              <a:rPr lang="ru-RU" sz="2000" b="1" dirty="0" smtClean="0">
                <a:latin typeface="+mj-lt"/>
              </a:rPr>
              <a:t>Достигается за счет:</a:t>
            </a:r>
          </a:p>
          <a:p>
            <a:pPr marL="274320" indent="-274320" eaLnBrk="1" fontAlgn="auto" hangingPunct="1">
              <a:spcAft>
                <a:spcPts val="0"/>
              </a:spcAft>
              <a:buClr>
                <a:schemeClr val="accent3"/>
              </a:buClr>
              <a:buFont typeface="Wingdings 2"/>
              <a:buChar char=""/>
              <a:defRPr/>
            </a:pPr>
            <a:r>
              <a:rPr lang="ru-RU" sz="2000" dirty="0" smtClean="0">
                <a:latin typeface="+mj-lt"/>
              </a:rPr>
              <a:t>фокусирование интерфейсов на своей ответственности</a:t>
            </a:r>
          </a:p>
          <a:p>
            <a:pPr marL="274320" indent="-274320" eaLnBrk="1" fontAlgn="auto" hangingPunct="1">
              <a:spcAft>
                <a:spcPts val="0"/>
              </a:spcAft>
              <a:buClr>
                <a:schemeClr val="accent3"/>
              </a:buClr>
              <a:buFont typeface="Wingdings 2"/>
              <a:buChar char=""/>
              <a:defRPr/>
            </a:pPr>
            <a:r>
              <a:rPr lang="ru-RU" sz="2000" dirty="0" smtClean="0">
                <a:latin typeface="+mj-lt"/>
              </a:rPr>
              <a:t>наследование от нескольких интерфейсов, а не от одного</a:t>
            </a:r>
            <a:endParaRPr lang="en-US" sz="2000" dirty="0" smtClean="0">
              <a:latin typeface="+mj-lt"/>
            </a:endParaRPr>
          </a:p>
        </p:txBody>
      </p:sp>
    </p:spTree>
    <p:extLst>
      <p:ext uri="{BB962C8B-B14F-4D97-AF65-F5344CB8AC3E}">
        <p14:creationId xmlns:p14="http://schemas.microsoft.com/office/powerpoint/2010/main" val="4155223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t>ISP</a:t>
            </a:r>
            <a:r>
              <a:rPr lang="ru-RU" sz="4400" dirty="0"/>
              <a:t>:</a:t>
            </a:r>
            <a:r>
              <a:rPr lang="en-US" sz="4400" dirty="0"/>
              <a:t> Interface Segregation Principle</a:t>
            </a:r>
            <a:endParaRPr lang="en-US" dirty="0"/>
          </a:p>
        </p:txBody>
      </p:sp>
      <p:sp>
        <p:nvSpPr>
          <p:cNvPr id="3" name="Content Placeholder 2"/>
          <p:cNvSpPr>
            <a:spLocks noGrp="1"/>
          </p:cNvSpPr>
          <p:nvPr>
            <p:ph idx="1"/>
          </p:nvPr>
        </p:nvSpPr>
        <p:spPr/>
        <p:txBody>
          <a:bodyPr>
            <a:normAutofit/>
          </a:bodyPr>
          <a:lstStyle/>
          <a:p>
            <a:pPr marL="82296" indent="0" algn="just">
              <a:buNone/>
            </a:pPr>
            <a:r>
              <a:rPr lang="ru-RU" sz="1800" dirty="0" smtClean="0"/>
              <a:t>Зависимости, </a:t>
            </a:r>
            <a:r>
              <a:rPr lang="ru-RU" sz="1800" dirty="0"/>
              <a:t>стабильность которых </a:t>
            </a:r>
            <a:r>
              <a:rPr lang="ru-RU" sz="1800" dirty="0" smtClean="0"/>
              <a:t>уменьшается </a:t>
            </a:r>
            <a:r>
              <a:rPr lang="ru-RU" sz="1800" dirty="0"/>
              <a:t>от очень </a:t>
            </a:r>
            <a:r>
              <a:rPr lang="ru-RU" sz="1800" dirty="0" smtClean="0"/>
              <a:t>стабильной </a:t>
            </a:r>
            <a:r>
              <a:rPr lang="ru-RU" sz="1800" dirty="0"/>
              <a:t>до </a:t>
            </a:r>
            <a:r>
              <a:rPr lang="ru-RU" sz="1800" dirty="0" smtClean="0"/>
              <a:t>нестабильной: </a:t>
            </a:r>
            <a:endParaRPr lang="ru-RU" sz="1800" dirty="0"/>
          </a:p>
          <a:p>
            <a:pPr algn="just"/>
            <a:r>
              <a:rPr lang="ru-RU" sz="1800" dirty="0"/>
              <a:t>примитивные типы; </a:t>
            </a:r>
          </a:p>
          <a:p>
            <a:pPr algn="just"/>
            <a:r>
              <a:rPr lang="ru-RU" sz="1800" dirty="0" smtClean="0"/>
              <a:t>объекты-значения </a:t>
            </a:r>
            <a:r>
              <a:rPr lang="ru-RU" sz="1800" dirty="0"/>
              <a:t>(неизменяемые пользовательские типы); </a:t>
            </a:r>
          </a:p>
          <a:p>
            <a:pPr algn="just"/>
            <a:r>
              <a:rPr lang="ru-RU" sz="1800" dirty="0" smtClean="0"/>
              <a:t>объекты </a:t>
            </a:r>
            <a:r>
              <a:rPr lang="ru-RU" sz="1800" dirty="0"/>
              <a:t>со стабильным </a:t>
            </a:r>
            <a:r>
              <a:rPr lang="ru-RU" sz="1800" dirty="0" smtClean="0"/>
              <a:t>интерфейсом </a:t>
            </a:r>
            <a:r>
              <a:rPr lang="ru-RU" sz="1800" dirty="0"/>
              <a:t>и поведением (пользовательские типы, </a:t>
            </a:r>
            <a:r>
              <a:rPr lang="ru-RU" sz="1800" dirty="0" smtClean="0"/>
              <a:t>интерфейс </a:t>
            </a:r>
            <a:r>
              <a:rPr lang="ru-RU" sz="1800" dirty="0"/>
              <a:t>которых стабилен, а поведение не зависит от внешнего окружения); </a:t>
            </a:r>
            <a:endParaRPr lang="ru-RU" sz="1800" dirty="0" smtClean="0"/>
          </a:p>
          <a:p>
            <a:pPr algn="just"/>
            <a:r>
              <a:rPr lang="ru-RU" sz="1800" dirty="0" smtClean="0"/>
              <a:t>объекты </a:t>
            </a:r>
            <a:r>
              <a:rPr lang="ru-RU" sz="1800" dirty="0"/>
              <a:t>с </a:t>
            </a:r>
            <a:r>
              <a:rPr lang="ru-RU" sz="1800" dirty="0" smtClean="0"/>
              <a:t>изменчивыми </a:t>
            </a:r>
            <a:r>
              <a:rPr lang="ru-RU" sz="1800" dirty="0"/>
              <a:t>интерфейсом </a:t>
            </a:r>
            <a:r>
              <a:rPr lang="ru-RU" sz="1800" dirty="0" smtClean="0"/>
              <a:t>и </a:t>
            </a:r>
            <a:r>
              <a:rPr lang="ru-RU" sz="1800" dirty="0"/>
              <a:t>поведением (типы расположены на </a:t>
            </a:r>
            <a:r>
              <a:rPr lang="ru-RU" sz="1800" dirty="0" smtClean="0"/>
              <a:t>стыке модулей, </a:t>
            </a:r>
            <a:r>
              <a:rPr lang="ru-RU" sz="1800" dirty="0"/>
              <a:t>которые постоянно подвергаются изменениям, или типы, которые работают с внешним окружением: </a:t>
            </a:r>
            <a:r>
              <a:rPr lang="ru-RU" sz="1800" dirty="0" smtClean="0"/>
              <a:t>файлами</a:t>
            </a:r>
            <a:r>
              <a:rPr lang="ru-RU" sz="1800" dirty="0"/>
              <a:t>, базами данных, сокетами и т. п.). </a:t>
            </a:r>
          </a:p>
        </p:txBody>
      </p:sp>
      <p:sp>
        <p:nvSpPr>
          <p:cNvPr id="4" name="Footer Placeholder 3"/>
          <p:cNvSpPr>
            <a:spLocks noGrp="1"/>
          </p:cNvSpPr>
          <p:nvPr>
            <p:ph type="ftr" sz="quarter" idx="11"/>
          </p:nvPr>
        </p:nvSpPr>
        <p:spPr/>
        <p:txBody>
          <a:bodyPr/>
          <a:lstStyle/>
          <a:p>
            <a:pPr>
              <a:defRPr/>
            </a:pPr>
            <a:r>
              <a:rPr lang="en-US" smtClean="0"/>
              <a:t>Copyright © 2008-2010 Altexsoft</a:t>
            </a:r>
            <a:endParaRPr lang="en-US"/>
          </a:p>
        </p:txBody>
      </p:sp>
    </p:spTree>
    <p:extLst>
      <p:ext uri="{BB962C8B-B14F-4D97-AF65-F5344CB8AC3E}">
        <p14:creationId xmlns:p14="http://schemas.microsoft.com/office/powerpoint/2010/main" val="207961179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a:xfrm>
            <a:off x="457200" y="762000"/>
            <a:ext cx="8229600" cy="704851"/>
          </a:xfrm>
        </p:spPr>
        <p:txBody>
          <a:bodyPr/>
          <a:lstStyle/>
          <a:p>
            <a:pPr eaLnBrk="1" hangingPunct="1"/>
            <a:r>
              <a:rPr lang="en-US" sz="4000" smtClean="0"/>
              <a:t>ISP</a:t>
            </a:r>
            <a:r>
              <a:rPr lang="ru-RU" sz="4000" smtClean="0"/>
              <a:t>:</a:t>
            </a:r>
            <a:r>
              <a:rPr lang="en-US" sz="4000" smtClean="0"/>
              <a:t> </a:t>
            </a:r>
            <a:r>
              <a:rPr lang="ru-RU" sz="4000" smtClean="0"/>
              <a:t>неправильный вариант</a:t>
            </a:r>
            <a:endParaRPr lang="en-US" sz="4000" smtClean="0"/>
          </a:p>
        </p:txBody>
      </p:sp>
      <p:sp>
        <p:nvSpPr>
          <p:cNvPr id="35843" name="Rectangle 7"/>
          <p:cNvSpPr>
            <a:spLocks noChangeArrowheads="1"/>
          </p:cNvSpPr>
          <p:nvPr/>
        </p:nvSpPr>
        <p:spPr bwMode="auto">
          <a:xfrm>
            <a:off x="457200" y="1524000"/>
            <a:ext cx="7239000" cy="461664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r>
              <a:rPr lang="en-US" sz="1400" dirty="0">
                <a:latin typeface="Consolas" pitchFamily="49" charset="0"/>
                <a:cs typeface="Consolas" pitchFamily="49" charset="0"/>
              </a:rPr>
              <a:t>public interface </a:t>
            </a:r>
            <a:r>
              <a:rPr lang="en-US" sz="1400" dirty="0" err="1">
                <a:latin typeface="Consolas" pitchFamily="49" charset="0"/>
                <a:cs typeface="Consolas" pitchFamily="49" charset="0"/>
              </a:rPr>
              <a:t>IBird</a:t>
            </a:r>
            <a:endParaRPr lang="en-US" sz="1400" dirty="0">
              <a:latin typeface="Consolas" pitchFamily="49" charset="0"/>
              <a:cs typeface="Consolas" pitchFamily="49" charset="0"/>
            </a:endParaRPr>
          </a:p>
          <a:p>
            <a:r>
              <a:rPr lang="en-US" sz="1400" dirty="0">
                <a:latin typeface="Consolas" pitchFamily="49" charset="0"/>
                <a:cs typeface="Consolas" pitchFamily="49" charset="0"/>
              </a:rPr>
              <a:t>{</a:t>
            </a:r>
          </a:p>
          <a:p>
            <a:r>
              <a:rPr lang="en-US" sz="1400" dirty="0">
                <a:latin typeface="Consolas" pitchFamily="49" charset="0"/>
                <a:cs typeface="Consolas" pitchFamily="49" charset="0"/>
              </a:rPr>
              <a:t>    void Eat();</a:t>
            </a:r>
          </a:p>
          <a:p>
            <a:r>
              <a:rPr lang="en-US" sz="1400" dirty="0">
                <a:latin typeface="Consolas" pitchFamily="49" charset="0"/>
                <a:cs typeface="Consolas" pitchFamily="49" charset="0"/>
              </a:rPr>
              <a:t>    void Sing();</a:t>
            </a:r>
          </a:p>
          <a:p>
            <a:r>
              <a:rPr lang="en-US" sz="1400" dirty="0">
                <a:latin typeface="Consolas" pitchFamily="49" charset="0"/>
                <a:cs typeface="Consolas" pitchFamily="49" charset="0"/>
              </a:rPr>
              <a:t>    void Fly();</a:t>
            </a:r>
          </a:p>
          <a:p>
            <a:r>
              <a:rPr lang="en-US" sz="1400" dirty="0">
                <a:latin typeface="Consolas" pitchFamily="49" charset="0"/>
                <a:cs typeface="Consolas" pitchFamily="49" charset="0"/>
              </a:rPr>
              <a:t>}</a:t>
            </a:r>
          </a:p>
          <a:p>
            <a:endParaRPr lang="en-US" sz="1400" dirty="0">
              <a:latin typeface="Consolas" pitchFamily="49" charset="0"/>
              <a:cs typeface="Consolas" pitchFamily="49" charset="0"/>
            </a:endParaRPr>
          </a:p>
          <a:p>
            <a:r>
              <a:rPr lang="en-US" sz="1400" dirty="0">
                <a:latin typeface="Consolas" pitchFamily="49" charset="0"/>
                <a:cs typeface="Consolas" pitchFamily="49" charset="0"/>
              </a:rPr>
              <a:t>public class N</a:t>
            </a:r>
            <a:r>
              <a:rPr lang="en-US" sz="1400" dirty="0" smtClean="0">
                <a:latin typeface="Consolas" pitchFamily="49" charset="0"/>
                <a:cs typeface="Consolas" pitchFamily="49" charset="0"/>
              </a:rPr>
              <a:t>ightingale: </a:t>
            </a:r>
            <a:r>
              <a:rPr lang="en-US" sz="1400" dirty="0" err="1">
                <a:latin typeface="Consolas" pitchFamily="49" charset="0"/>
                <a:cs typeface="Consolas" pitchFamily="49" charset="0"/>
              </a:rPr>
              <a:t>IBird</a:t>
            </a:r>
            <a:endParaRPr lang="en-US" sz="1400" dirty="0">
              <a:latin typeface="Consolas" pitchFamily="49" charset="0"/>
              <a:cs typeface="Consolas" pitchFamily="49" charset="0"/>
            </a:endParaRPr>
          </a:p>
          <a:p>
            <a:r>
              <a:rPr lang="en-US" sz="1400" dirty="0">
                <a:latin typeface="Consolas" pitchFamily="49" charset="0"/>
                <a:cs typeface="Consolas" pitchFamily="49" charset="0"/>
              </a:rPr>
              <a:t>{</a:t>
            </a:r>
          </a:p>
          <a:p>
            <a:r>
              <a:rPr lang="en-US" sz="1400" dirty="0">
                <a:latin typeface="Consolas" pitchFamily="49" charset="0"/>
                <a:cs typeface="Consolas" pitchFamily="49" charset="0"/>
              </a:rPr>
              <a:t>    // </a:t>
            </a:r>
            <a:r>
              <a:rPr lang="ru-RU" sz="1400" dirty="0">
                <a:latin typeface="Consolas" pitchFamily="49" charset="0"/>
                <a:cs typeface="Consolas" pitchFamily="49" charset="0"/>
              </a:rPr>
              <a:t>здорово</a:t>
            </a:r>
            <a:endParaRPr lang="en-US" sz="1400" dirty="0">
              <a:latin typeface="Consolas" pitchFamily="49" charset="0"/>
              <a:cs typeface="Consolas" pitchFamily="49" charset="0"/>
            </a:endParaRPr>
          </a:p>
          <a:p>
            <a:r>
              <a:rPr lang="en-US" sz="1400" dirty="0">
                <a:latin typeface="Consolas" pitchFamily="49" charset="0"/>
                <a:cs typeface="Consolas" pitchFamily="49" charset="0"/>
              </a:rPr>
              <a:t>}</a:t>
            </a:r>
          </a:p>
          <a:p>
            <a:endParaRPr lang="en-US" sz="1400" dirty="0">
              <a:latin typeface="Consolas" pitchFamily="49" charset="0"/>
              <a:cs typeface="Consolas" pitchFamily="49" charset="0"/>
            </a:endParaRPr>
          </a:p>
          <a:p>
            <a:r>
              <a:rPr lang="en-US" sz="1400" dirty="0">
                <a:latin typeface="Consolas" pitchFamily="49" charset="0"/>
                <a:cs typeface="Consolas" pitchFamily="49" charset="0"/>
              </a:rPr>
              <a:t>public class Pigeon : </a:t>
            </a:r>
            <a:r>
              <a:rPr lang="en-US" sz="1400" dirty="0" err="1">
                <a:latin typeface="Consolas" pitchFamily="49" charset="0"/>
                <a:cs typeface="Consolas" pitchFamily="49" charset="0"/>
              </a:rPr>
              <a:t>IBird</a:t>
            </a:r>
            <a:endParaRPr lang="en-US" sz="1400" dirty="0">
              <a:latin typeface="Consolas" pitchFamily="49" charset="0"/>
              <a:cs typeface="Consolas" pitchFamily="49" charset="0"/>
            </a:endParaRPr>
          </a:p>
          <a:p>
            <a:r>
              <a:rPr lang="en-US" sz="1400" dirty="0">
                <a:latin typeface="Consolas" pitchFamily="49" charset="0"/>
                <a:cs typeface="Consolas" pitchFamily="49" charset="0"/>
              </a:rPr>
              <a:t>{</a:t>
            </a:r>
          </a:p>
          <a:p>
            <a:r>
              <a:rPr lang="en-US" sz="1400" dirty="0">
                <a:latin typeface="Consolas" pitchFamily="49" charset="0"/>
                <a:cs typeface="Consolas" pitchFamily="49" charset="0"/>
              </a:rPr>
              <a:t>    // </a:t>
            </a:r>
            <a:r>
              <a:rPr lang="ru-RU" sz="1400" dirty="0">
                <a:latin typeface="Consolas" pitchFamily="49" charset="0"/>
                <a:cs typeface="Consolas" pitchFamily="49" charset="0"/>
              </a:rPr>
              <a:t>ну, я не очень хорошо пою, но ладно</a:t>
            </a:r>
            <a:endParaRPr lang="en-US" sz="1400" dirty="0">
              <a:latin typeface="Consolas" pitchFamily="49" charset="0"/>
              <a:cs typeface="Consolas" pitchFamily="49" charset="0"/>
            </a:endParaRPr>
          </a:p>
          <a:p>
            <a:r>
              <a:rPr lang="en-US" sz="1400" dirty="0">
                <a:latin typeface="Consolas" pitchFamily="49" charset="0"/>
                <a:cs typeface="Consolas" pitchFamily="49" charset="0"/>
              </a:rPr>
              <a:t>}</a:t>
            </a:r>
          </a:p>
          <a:p>
            <a:endParaRPr lang="en-US" sz="1400" dirty="0">
              <a:latin typeface="Consolas" pitchFamily="49" charset="0"/>
              <a:cs typeface="Consolas" pitchFamily="49" charset="0"/>
            </a:endParaRPr>
          </a:p>
          <a:p>
            <a:r>
              <a:rPr lang="en-US" sz="1400" dirty="0">
                <a:latin typeface="Consolas" pitchFamily="49" charset="0"/>
                <a:cs typeface="Consolas" pitchFamily="49" charset="0"/>
              </a:rPr>
              <a:t>public class Penguin : </a:t>
            </a:r>
            <a:r>
              <a:rPr lang="en-US" sz="1400" dirty="0" err="1">
                <a:latin typeface="Consolas" pitchFamily="49" charset="0"/>
                <a:cs typeface="Consolas" pitchFamily="49" charset="0"/>
              </a:rPr>
              <a:t>IBird</a:t>
            </a:r>
            <a:endParaRPr lang="en-US" sz="1400" dirty="0">
              <a:latin typeface="Consolas" pitchFamily="49" charset="0"/>
              <a:cs typeface="Consolas" pitchFamily="49" charset="0"/>
            </a:endParaRPr>
          </a:p>
          <a:p>
            <a:r>
              <a:rPr lang="en-US" sz="1400" dirty="0">
                <a:latin typeface="Consolas" pitchFamily="49" charset="0"/>
                <a:cs typeface="Consolas" pitchFamily="49" charset="0"/>
              </a:rPr>
              <a:t>{</a:t>
            </a:r>
          </a:p>
          <a:p>
            <a:r>
              <a:rPr lang="en-US" sz="1400" dirty="0">
                <a:latin typeface="Consolas" pitchFamily="49" charset="0"/>
                <a:cs typeface="Consolas" pitchFamily="49" charset="0"/>
              </a:rPr>
              <a:t>    // </a:t>
            </a:r>
            <a:r>
              <a:rPr lang="ru-RU" sz="1400" dirty="0">
                <a:latin typeface="Consolas" pitchFamily="49" charset="0"/>
                <a:cs typeface="Consolas" pitchFamily="49" charset="0"/>
              </a:rPr>
              <a:t>хм... а я вообще птица?</a:t>
            </a:r>
            <a:endParaRPr lang="en-US" sz="1400" dirty="0">
              <a:latin typeface="Consolas" pitchFamily="49" charset="0"/>
              <a:cs typeface="Consolas" pitchFamily="49" charset="0"/>
            </a:endParaRPr>
          </a:p>
          <a:p>
            <a:r>
              <a:rPr lang="en-US" sz="1400" dirty="0">
                <a:latin typeface="Consolas" pitchFamily="49" charset="0"/>
                <a:cs typeface="Consolas" pitchFamily="49" charset="0"/>
              </a:rPr>
              <a:t>}</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p:cNvSpPr>
          <p:nvPr>
            <p:ph type="title"/>
          </p:nvPr>
        </p:nvSpPr>
        <p:spPr>
          <a:xfrm>
            <a:off x="457200" y="762000"/>
            <a:ext cx="8229600" cy="704851"/>
          </a:xfrm>
        </p:spPr>
        <p:txBody>
          <a:bodyPr/>
          <a:lstStyle/>
          <a:p>
            <a:pPr eaLnBrk="1" hangingPunct="1"/>
            <a:r>
              <a:rPr lang="en-US" sz="4000" smtClean="0"/>
              <a:t>ISP</a:t>
            </a:r>
            <a:r>
              <a:rPr lang="ru-RU" sz="4000" smtClean="0"/>
              <a:t>:</a:t>
            </a:r>
            <a:r>
              <a:rPr lang="en-US" sz="4000" smtClean="0"/>
              <a:t> </a:t>
            </a:r>
            <a:r>
              <a:rPr lang="ru-RU" sz="4000" smtClean="0"/>
              <a:t>правильный вариант</a:t>
            </a:r>
            <a:endParaRPr lang="en-US" sz="4000" smtClean="0"/>
          </a:p>
        </p:txBody>
      </p:sp>
      <p:sp>
        <p:nvSpPr>
          <p:cNvPr id="36867" name="Rectangle 7"/>
          <p:cNvSpPr>
            <a:spLocks noChangeArrowheads="1"/>
          </p:cNvSpPr>
          <p:nvPr/>
        </p:nvSpPr>
        <p:spPr bwMode="auto">
          <a:xfrm>
            <a:off x="457200" y="1442624"/>
            <a:ext cx="7239000" cy="526297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r>
              <a:rPr lang="en-US" sz="1400" dirty="0">
                <a:latin typeface="Consolas" pitchFamily="49" charset="0"/>
                <a:cs typeface="Consolas" pitchFamily="49" charset="0"/>
              </a:rPr>
              <a:t>public interface </a:t>
            </a:r>
            <a:r>
              <a:rPr lang="en-US" sz="1400" dirty="0" err="1">
                <a:latin typeface="Consolas" pitchFamily="49" charset="0"/>
                <a:cs typeface="Consolas" pitchFamily="49" charset="0"/>
              </a:rPr>
              <a:t>ICommonBird</a:t>
            </a:r>
            <a:r>
              <a:rPr lang="en-US" sz="1400" dirty="0">
                <a:latin typeface="Consolas" pitchFamily="49" charset="0"/>
                <a:cs typeface="Consolas" pitchFamily="49" charset="0"/>
              </a:rPr>
              <a:t> </a:t>
            </a:r>
          </a:p>
          <a:p>
            <a:r>
              <a:rPr lang="en-US" sz="1400" dirty="0">
                <a:latin typeface="Consolas" pitchFamily="49" charset="0"/>
                <a:cs typeface="Consolas" pitchFamily="49" charset="0"/>
              </a:rPr>
              <a:t>{</a:t>
            </a:r>
          </a:p>
          <a:p>
            <a:r>
              <a:rPr lang="en-US" sz="1400" dirty="0">
                <a:latin typeface="Consolas" pitchFamily="49" charset="0"/>
                <a:cs typeface="Consolas" pitchFamily="49" charset="0"/>
              </a:rPr>
              <a:t>    void Eat();</a:t>
            </a:r>
          </a:p>
          <a:p>
            <a:r>
              <a:rPr lang="en-US" sz="1400" dirty="0">
                <a:latin typeface="Consolas" pitchFamily="49" charset="0"/>
                <a:cs typeface="Consolas" pitchFamily="49" charset="0"/>
              </a:rPr>
              <a:t>}</a:t>
            </a:r>
          </a:p>
          <a:p>
            <a:r>
              <a:rPr lang="en-US" sz="1400" dirty="0" smtClean="0">
                <a:latin typeface="Consolas" pitchFamily="49" charset="0"/>
                <a:cs typeface="Consolas" pitchFamily="49" charset="0"/>
              </a:rPr>
              <a:t>public </a:t>
            </a:r>
            <a:r>
              <a:rPr lang="en-US" sz="1400" dirty="0">
                <a:latin typeface="Consolas" pitchFamily="49" charset="0"/>
                <a:cs typeface="Consolas" pitchFamily="49" charset="0"/>
              </a:rPr>
              <a:t>interface </a:t>
            </a:r>
            <a:r>
              <a:rPr lang="en-US" sz="1400" dirty="0" err="1">
                <a:latin typeface="Consolas" pitchFamily="49" charset="0"/>
                <a:cs typeface="Consolas" pitchFamily="49" charset="0"/>
              </a:rPr>
              <a:t>ISingingBird</a:t>
            </a:r>
            <a:endParaRPr lang="en-US" sz="1400" dirty="0">
              <a:latin typeface="Consolas" pitchFamily="49" charset="0"/>
              <a:cs typeface="Consolas" pitchFamily="49" charset="0"/>
            </a:endParaRPr>
          </a:p>
          <a:p>
            <a:r>
              <a:rPr lang="en-US" sz="1400" dirty="0">
                <a:latin typeface="Consolas" pitchFamily="49" charset="0"/>
                <a:cs typeface="Consolas" pitchFamily="49" charset="0"/>
              </a:rPr>
              <a:t>{</a:t>
            </a:r>
          </a:p>
          <a:p>
            <a:r>
              <a:rPr lang="en-US" sz="1400" dirty="0">
                <a:latin typeface="Consolas" pitchFamily="49" charset="0"/>
                <a:cs typeface="Consolas" pitchFamily="49" charset="0"/>
              </a:rPr>
              <a:t>    void Sing();</a:t>
            </a:r>
          </a:p>
          <a:p>
            <a:r>
              <a:rPr lang="en-US" sz="1400" dirty="0">
                <a:latin typeface="Consolas" pitchFamily="49" charset="0"/>
                <a:cs typeface="Consolas" pitchFamily="49" charset="0"/>
              </a:rPr>
              <a:t>}</a:t>
            </a:r>
          </a:p>
          <a:p>
            <a:r>
              <a:rPr lang="en-US" sz="1400" dirty="0" smtClean="0">
                <a:latin typeface="Consolas" pitchFamily="49" charset="0"/>
                <a:cs typeface="Consolas" pitchFamily="49" charset="0"/>
              </a:rPr>
              <a:t>public </a:t>
            </a:r>
            <a:r>
              <a:rPr lang="en-US" sz="1400" dirty="0">
                <a:latin typeface="Consolas" pitchFamily="49" charset="0"/>
                <a:cs typeface="Consolas" pitchFamily="49" charset="0"/>
              </a:rPr>
              <a:t>interface </a:t>
            </a:r>
            <a:r>
              <a:rPr lang="en-US" sz="1400" dirty="0" err="1">
                <a:latin typeface="Consolas" pitchFamily="49" charset="0"/>
                <a:cs typeface="Consolas" pitchFamily="49" charset="0"/>
              </a:rPr>
              <a:t>IFlyingBird</a:t>
            </a:r>
            <a:endParaRPr lang="en-US" sz="1400" dirty="0">
              <a:latin typeface="Consolas" pitchFamily="49" charset="0"/>
              <a:cs typeface="Consolas" pitchFamily="49" charset="0"/>
            </a:endParaRPr>
          </a:p>
          <a:p>
            <a:r>
              <a:rPr lang="en-US" sz="1400" dirty="0">
                <a:latin typeface="Consolas" pitchFamily="49" charset="0"/>
                <a:cs typeface="Consolas" pitchFamily="49" charset="0"/>
              </a:rPr>
              <a:t>{</a:t>
            </a:r>
          </a:p>
          <a:p>
            <a:r>
              <a:rPr lang="en-US" sz="1400" dirty="0">
                <a:latin typeface="Consolas" pitchFamily="49" charset="0"/>
                <a:cs typeface="Consolas" pitchFamily="49" charset="0"/>
              </a:rPr>
              <a:t>    void Fly();</a:t>
            </a:r>
          </a:p>
          <a:p>
            <a:r>
              <a:rPr lang="en-US" sz="1400" dirty="0">
                <a:latin typeface="Consolas" pitchFamily="49" charset="0"/>
                <a:cs typeface="Consolas" pitchFamily="49" charset="0"/>
              </a:rPr>
              <a:t>}</a:t>
            </a:r>
          </a:p>
          <a:p>
            <a:r>
              <a:rPr lang="en-US" sz="1400" dirty="0" smtClean="0">
                <a:latin typeface="Consolas" pitchFamily="49" charset="0"/>
                <a:cs typeface="Consolas" pitchFamily="49" charset="0"/>
              </a:rPr>
              <a:t>public </a:t>
            </a:r>
            <a:r>
              <a:rPr lang="en-US" sz="1400" dirty="0">
                <a:latin typeface="Consolas" pitchFamily="49" charset="0"/>
                <a:cs typeface="Consolas" pitchFamily="49" charset="0"/>
              </a:rPr>
              <a:t>class </a:t>
            </a:r>
            <a:r>
              <a:rPr lang="en-US" sz="1400" dirty="0" smtClean="0">
                <a:latin typeface="Consolas" pitchFamily="49" charset="0"/>
                <a:cs typeface="Consolas" pitchFamily="49" charset="0"/>
              </a:rPr>
              <a:t>Nightingale: </a:t>
            </a:r>
            <a:r>
              <a:rPr lang="en-US" sz="1400" dirty="0" err="1">
                <a:solidFill>
                  <a:srgbClr val="FF0000"/>
                </a:solidFill>
                <a:latin typeface="Consolas" pitchFamily="49" charset="0"/>
                <a:cs typeface="Consolas" pitchFamily="49" charset="0"/>
              </a:rPr>
              <a:t>ICommonBird</a:t>
            </a:r>
            <a:r>
              <a:rPr lang="en-US" sz="1400" dirty="0">
                <a:solidFill>
                  <a:srgbClr val="FF0000"/>
                </a:solidFill>
                <a:latin typeface="Consolas" pitchFamily="49" charset="0"/>
                <a:cs typeface="Consolas" pitchFamily="49" charset="0"/>
              </a:rPr>
              <a:t>, </a:t>
            </a:r>
            <a:r>
              <a:rPr lang="en-US" sz="1400" dirty="0" err="1">
                <a:solidFill>
                  <a:srgbClr val="FF0000"/>
                </a:solidFill>
                <a:latin typeface="Consolas" pitchFamily="49" charset="0"/>
                <a:cs typeface="Consolas" pitchFamily="49" charset="0"/>
              </a:rPr>
              <a:t>ISingingBird</a:t>
            </a:r>
            <a:r>
              <a:rPr lang="en-US" sz="1400" dirty="0">
                <a:solidFill>
                  <a:srgbClr val="FF0000"/>
                </a:solidFill>
                <a:latin typeface="Consolas" pitchFamily="49" charset="0"/>
                <a:cs typeface="Consolas" pitchFamily="49" charset="0"/>
              </a:rPr>
              <a:t>, </a:t>
            </a:r>
            <a:r>
              <a:rPr lang="en-US" sz="1400" dirty="0" err="1">
                <a:solidFill>
                  <a:srgbClr val="FF0000"/>
                </a:solidFill>
                <a:latin typeface="Consolas" pitchFamily="49" charset="0"/>
                <a:cs typeface="Consolas" pitchFamily="49" charset="0"/>
              </a:rPr>
              <a:t>IFlyingBird</a:t>
            </a:r>
            <a:endParaRPr lang="en-US" sz="1400" dirty="0">
              <a:solidFill>
                <a:srgbClr val="FF0000"/>
              </a:solidFill>
              <a:latin typeface="Consolas" pitchFamily="49" charset="0"/>
              <a:cs typeface="Consolas" pitchFamily="49" charset="0"/>
            </a:endParaRPr>
          </a:p>
          <a:p>
            <a:r>
              <a:rPr lang="en-US" sz="1400" dirty="0">
                <a:latin typeface="Consolas" pitchFamily="49" charset="0"/>
                <a:cs typeface="Consolas" pitchFamily="49" charset="0"/>
              </a:rPr>
              <a:t>{</a:t>
            </a:r>
          </a:p>
          <a:p>
            <a:r>
              <a:rPr lang="en-US" sz="1400" dirty="0">
                <a:latin typeface="Consolas" pitchFamily="49" charset="0"/>
                <a:cs typeface="Consolas" pitchFamily="49" charset="0"/>
              </a:rPr>
              <a:t>    // </a:t>
            </a:r>
            <a:r>
              <a:rPr lang="ru-RU" sz="1400" dirty="0">
                <a:latin typeface="Consolas" pitchFamily="49" charset="0"/>
                <a:cs typeface="Consolas" pitchFamily="49" charset="0"/>
              </a:rPr>
              <a:t>хм, ничего не изменилось</a:t>
            </a:r>
            <a:endParaRPr lang="en-US" sz="1400" dirty="0">
              <a:latin typeface="Consolas" pitchFamily="49" charset="0"/>
              <a:cs typeface="Consolas" pitchFamily="49" charset="0"/>
            </a:endParaRPr>
          </a:p>
          <a:p>
            <a:r>
              <a:rPr lang="en-US" sz="1400" dirty="0">
                <a:latin typeface="Consolas" pitchFamily="49" charset="0"/>
                <a:cs typeface="Consolas" pitchFamily="49" charset="0"/>
              </a:rPr>
              <a:t>}</a:t>
            </a:r>
          </a:p>
          <a:p>
            <a:r>
              <a:rPr lang="en-US" sz="1400" dirty="0" smtClean="0">
                <a:latin typeface="Consolas" pitchFamily="49" charset="0"/>
                <a:cs typeface="Consolas" pitchFamily="49" charset="0"/>
              </a:rPr>
              <a:t>public </a:t>
            </a:r>
            <a:r>
              <a:rPr lang="en-US" sz="1400" dirty="0">
                <a:latin typeface="Consolas" pitchFamily="49" charset="0"/>
                <a:cs typeface="Consolas" pitchFamily="49" charset="0"/>
              </a:rPr>
              <a:t>class Pigeon : </a:t>
            </a:r>
            <a:r>
              <a:rPr lang="en-US" sz="1400" dirty="0" err="1">
                <a:solidFill>
                  <a:srgbClr val="FF0000"/>
                </a:solidFill>
                <a:latin typeface="Consolas" pitchFamily="49" charset="0"/>
                <a:cs typeface="Consolas" pitchFamily="49" charset="0"/>
              </a:rPr>
              <a:t>ICommonBird</a:t>
            </a:r>
            <a:r>
              <a:rPr lang="en-US" sz="1400" dirty="0">
                <a:solidFill>
                  <a:srgbClr val="FF0000"/>
                </a:solidFill>
                <a:latin typeface="Consolas" pitchFamily="49" charset="0"/>
                <a:cs typeface="Consolas" pitchFamily="49" charset="0"/>
              </a:rPr>
              <a:t>, </a:t>
            </a:r>
            <a:r>
              <a:rPr lang="en-US" sz="1400" dirty="0" err="1">
                <a:solidFill>
                  <a:srgbClr val="FF0000"/>
                </a:solidFill>
                <a:latin typeface="Consolas" pitchFamily="49" charset="0"/>
                <a:cs typeface="Consolas" pitchFamily="49" charset="0"/>
              </a:rPr>
              <a:t>IFlyingBird</a:t>
            </a:r>
            <a:endParaRPr lang="en-US" sz="1400" dirty="0">
              <a:solidFill>
                <a:srgbClr val="FF0000"/>
              </a:solidFill>
              <a:latin typeface="Consolas" pitchFamily="49" charset="0"/>
              <a:cs typeface="Consolas" pitchFamily="49" charset="0"/>
            </a:endParaRPr>
          </a:p>
          <a:p>
            <a:r>
              <a:rPr lang="en-US" sz="1400" dirty="0">
                <a:latin typeface="Consolas" pitchFamily="49" charset="0"/>
                <a:cs typeface="Consolas" pitchFamily="49" charset="0"/>
              </a:rPr>
              <a:t>{</a:t>
            </a:r>
          </a:p>
          <a:p>
            <a:r>
              <a:rPr lang="en-US" sz="1400" dirty="0">
                <a:latin typeface="Consolas" pitchFamily="49" charset="0"/>
                <a:cs typeface="Consolas" pitchFamily="49" charset="0"/>
              </a:rPr>
              <a:t>    // </a:t>
            </a:r>
            <a:r>
              <a:rPr lang="ru-RU" sz="1400" dirty="0">
                <a:latin typeface="Consolas" pitchFamily="49" charset="0"/>
                <a:cs typeface="Consolas" pitchFamily="49" charset="0"/>
              </a:rPr>
              <a:t>о, так лучше, я могу не петь</a:t>
            </a:r>
            <a:endParaRPr lang="en-US" sz="1400" dirty="0">
              <a:latin typeface="Consolas" pitchFamily="49" charset="0"/>
              <a:cs typeface="Consolas" pitchFamily="49" charset="0"/>
            </a:endParaRPr>
          </a:p>
          <a:p>
            <a:r>
              <a:rPr lang="en-US" sz="1400" dirty="0">
                <a:latin typeface="Consolas" pitchFamily="49" charset="0"/>
                <a:cs typeface="Consolas" pitchFamily="49" charset="0"/>
              </a:rPr>
              <a:t>}</a:t>
            </a:r>
          </a:p>
          <a:p>
            <a:r>
              <a:rPr lang="en-US" sz="1400" dirty="0" smtClean="0">
                <a:latin typeface="Consolas" pitchFamily="49" charset="0"/>
                <a:cs typeface="Consolas" pitchFamily="49" charset="0"/>
              </a:rPr>
              <a:t>public </a:t>
            </a:r>
            <a:r>
              <a:rPr lang="en-US" sz="1400" dirty="0">
                <a:latin typeface="Consolas" pitchFamily="49" charset="0"/>
                <a:cs typeface="Consolas" pitchFamily="49" charset="0"/>
              </a:rPr>
              <a:t>class Penguin : </a:t>
            </a:r>
            <a:r>
              <a:rPr lang="en-US" sz="1400" dirty="0" err="1">
                <a:solidFill>
                  <a:srgbClr val="FF0000"/>
                </a:solidFill>
                <a:latin typeface="Consolas" pitchFamily="49" charset="0"/>
                <a:cs typeface="Consolas" pitchFamily="49" charset="0"/>
              </a:rPr>
              <a:t>ICommonBird</a:t>
            </a:r>
            <a:endParaRPr lang="en-US" sz="1400" dirty="0">
              <a:solidFill>
                <a:srgbClr val="FF0000"/>
              </a:solidFill>
              <a:latin typeface="Consolas" pitchFamily="49" charset="0"/>
              <a:cs typeface="Consolas" pitchFamily="49" charset="0"/>
            </a:endParaRPr>
          </a:p>
          <a:p>
            <a:r>
              <a:rPr lang="en-US" sz="1400" dirty="0">
                <a:latin typeface="Consolas" pitchFamily="49" charset="0"/>
                <a:cs typeface="Consolas" pitchFamily="49" charset="0"/>
              </a:rPr>
              <a:t>{</a:t>
            </a:r>
          </a:p>
          <a:p>
            <a:r>
              <a:rPr lang="ru-RU" sz="1400" dirty="0">
                <a:latin typeface="Consolas" pitchFamily="49" charset="0"/>
                <a:cs typeface="Consolas" pitchFamily="49" charset="0"/>
              </a:rPr>
              <a:t>    </a:t>
            </a:r>
            <a:r>
              <a:rPr lang="en-US" sz="1400" dirty="0">
                <a:latin typeface="Consolas" pitchFamily="49" charset="0"/>
                <a:cs typeface="Consolas" pitchFamily="49" charset="0"/>
              </a:rPr>
              <a:t>// </a:t>
            </a:r>
            <a:r>
              <a:rPr lang="ru-RU" sz="1400" dirty="0">
                <a:latin typeface="Consolas" pitchFamily="49" charset="0"/>
                <a:cs typeface="Consolas" pitchFamily="49" charset="0"/>
              </a:rPr>
              <a:t>так намного лучше! хотя я еще и плавать могу </a:t>
            </a:r>
            <a:r>
              <a:rPr lang="ru-RU" sz="1400" dirty="0">
                <a:latin typeface="Consolas" pitchFamily="49" charset="0"/>
                <a:cs typeface="Consolas" pitchFamily="49" charset="0"/>
                <a:sym typeface="Wingdings" pitchFamily="2" charset="2"/>
              </a:rPr>
              <a:t></a:t>
            </a:r>
            <a:endParaRPr lang="en-US" sz="1400" dirty="0">
              <a:latin typeface="Consolas" pitchFamily="49" charset="0"/>
              <a:cs typeface="Consolas" pitchFamily="49" charset="0"/>
            </a:endParaRPr>
          </a:p>
          <a:p>
            <a:r>
              <a:rPr lang="en-US" sz="1400" dirty="0">
                <a:latin typeface="Consolas" pitchFamily="49" charset="0"/>
                <a:cs typeface="Consolas" pitchFamily="49" charset="0"/>
              </a:rPr>
              <a:t>}</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http://www.newsby.org/news/newsimg/2008/07/ferrari_f43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3733801"/>
            <a:ext cx="2362200" cy="16906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0243" name="Picture 4" descr="http://upload.wikimedia.org/wikipedia/commons/0/08/Peugeot307cc_babylonred.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387729" y="3733800"/>
            <a:ext cx="2428875" cy="1676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0244" name="Picture 4" descr="http://lopuhifilm.ru/u/people/bio8.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81738" y="3733800"/>
            <a:ext cx="2411412" cy="1676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1" name="Right Arrow 10"/>
          <p:cNvSpPr/>
          <p:nvPr/>
        </p:nvSpPr>
        <p:spPr>
          <a:xfrm>
            <a:off x="457200" y="5715000"/>
            <a:ext cx="8382000" cy="152400"/>
          </a:xfrm>
          <a:prstGeom prst="rightArrow">
            <a:avLst>
              <a:gd name="adj1" fmla="val 50000"/>
              <a:gd name="adj2" fmla="val 165663"/>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fontAlgn="auto">
              <a:spcBef>
                <a:spcPts val="0"/>
              </a:spcBef>
              <a:spcAft>
                <a:spcPts val="0"/>
              </a:spcAft>
              <a:defRPr/>
            </a:pPr>
            <a:endParaRPr lang="en-US"/>
          </a:p>
        </p:txBody>
      </p:sp>
      <p:sp>
        <p:nvSpPr>
          <p:cNvPr id="10248" name="TextBox 12"/>
          <p:cNvSpPr txBox="1">
            <a:spLocks noChangeArrowheads="1"/>
          </p:cNvSpPr>
          <p:nvPr/>
        </p:nvSpPr>
        <p:spPr bwMode="auto">
          <a:xfrm>
            <a:off x="3352800" y="5943600"/>
            <a:ext cx="1663276" cy="369332"/>
          </a:xfrm>
          <a:prstGeom prst="rect">
            <a:avLst/>
          </a:prstGeom>
          <a:noFill/>
          <a:ln w="9525">
            <a:noFill/>
            <a:miter lim="800000"/>
            <a:headEnd/>
            <a:tailEnd/>
          </a:ln>
        </p:spPr>
        <p:txBody>
          <a:bodyPr wrap="none">
            <a:spAutoFit/>
          </a:bodyPr>
          <a:lstStyle/>
          <a:p>
            <a:pPr>
              <a:defRPr/>
            </a:pPr>
            <a:r>
              <a:rPr lang="en-US" dirty="0">
                <a:latin typeface="+mj-lt"/>
              </a:rPr>
              <a:t>Project timeline</a:t>
            </a:r>
          </a:p>
        </p:txBody>
      </p:sp>
      <p:sp>
        <p:nvSpPr>
          <p:cNvPr id="15" name="Title 1"/>
          <p:cNvSpPr>
            <a:spLocks noGrp="1"/>
          </p:cNvSpPr>
          <p:nvPr>
            <p:ph type="title"/>
          </p:nvPr>
        </p:nvSpPr>
        <p:spPr>
          <a:xfrm>
            <a:off x="457200" y="838200"/>
            <a:ext cx="8229600" cy="628651"/>
          </a:xfrm>
        </p:spPr>
        <p:txBody>
          <a:bodyPr>
            <a:normAutofit fontScale="90000"/>
          </a:bodyPr>
          <a:lstStyle/>
          <a:p>
            <a:pPr eaLnBrk="1" fontAlgn="auto" hangingPunct="1">
              <a:spcAft>
                <a:spcPts val="0"/>
              </a:spcAft>
              <a:defRPr/>
            </a:pPr>
            <a:r>
              <a:rPr lang="ru-RU" sz="4400" dirty="0" smtClean="0"/>
              <a:t>Нарастание энтропии</a:t>
            </a:r>
            <a:endParaRPr lang="en-US" sz="4400" dirty="0"/>
          </a:p>
        </p:txBody>
      </p:sp>
      <p:sp>
        <p:nvSpPr>
          <p:cNvPr id="10250" name="Content Placeholder 2"/>
          <p:cNvSpPr>
            <a:spLocks noGrp="1"/>
          </p:cNvSpPr>
          <p:nvPr>
            <p:ph idx="1"/>
          </p:nvPr>
        </p:nvSpPr>
        <p:spPr>
          <a:xfrm>
            <a:off x="381000" y="1828800"/>
            <a:ext cx="8153400" cy="1219200"/>
          </a:xfrm>
        </p:spPr>
        <p:txBody>
          <a:bodyPr/>
          <a:lstStyle/>
          <a:p>
            <a:pPr eaLnBrk="1" hangingPunct="1">
              <a:defRPr/>
            </a:pPr>
            <a:r>
              <a:rPr lang="ru-RU" sz="2000" dirty="0" smtClean="0">
                <a:latin typeface="+mj-lt"/>
              </a:rPr>
              <a:t>разные люди пишут код</a:t>
            </a:r>
          </a:p>
          <a:p>
            <a:pPr eaLnBrk="1" hangingPunct="1">
              <a:defRPr/>
            </a:pPr>
            <a:r>
              <a:rPr lang="ru-RU" sz="2000" dirty="0" smtClean="0">
                <a:latin typeface="+mj-lt"/>
              </a:rPr>
              <a:t>растет размер приложения</a:t>
            </a:r>
          </a:p>
          <a:p>
            <a:pPr eaLnBrk="1" hangingPunct="1">
              <a:defRPr/>
            </a:pPr>
            <a:r>
              <a:rPr lang="ru-RU" sz="2000" dirty="0" smtClean="0">
                <a:latin typeface="+mj-lt"/>
              </a:rPr>
              <a:t>растет связность между модулями, классами</a:t>
            </a:r>
          </a:p>
          <a:p>
            <a:pPr eaLnBrk="1" hangingPunct="1">
              <a:defRPr/>
            </a:pPr>
            <a:endParaRPr lang="ru-RU" dirty="0" smtClean="0"/>
          </a:p>
          <a:p>
            <a:pPr eaLnBrk="1" hangingPunct="1">
              <a:defRPr/>
            </a:pPr>
            <a:endParaRPr lang="en-US" dirty="0" smtClean="0"/>
          </a:p>
        </p:txBody>
      </p:sp>
      <p:sp>
        <p:nvSpPr>
          <p:cNvPr id="19" name="Right Arrow 18"/>
          <p:cNvSpPr/>
          <p:nvPr/>
        </p:nvSpPr>
        <p:spPr>
          <a:xfrm>
            <a:off x="2971800" y="4419600"/>
            <a:ext cx="304800" cy="381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0" name="Right Arrow 19"/>
          <p:cNvSpPr/>
          <p:nvPr/>
        </p:nvSpPr>
        <p:spPr>
          <a:xfrm>
            <a:off x="5867400" y="4419600"/>
            <a:ext cx="304800" cy="381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ru-RU" dirty="0"/>
              <a:t>Типичные примеры нарушения ISP </a:t>
            </a:r>
            <a:endParaRPr lang="en-US" dirty="0"/>
          </a:p>
        </p:txBody>
      </p:sp>
      <p:sp>
        <p:nvSpPr>
          <p:cNvPr id="3" name="Content Placeholder 2"/>
          <p:cNvSpPr>
            <a:spLocks noGrp="1"/>
          </p:cNvSpPr>
          <p:nvPr>
            <p:ph idx="1"/>
          </p:nvPr>
        </p:nvSpPr>
        <p:spPr/>
        <p:txBody>
          <a:bodyPr>
            <a:normAutofit/>
          </a:bodyPr>
          <a:lstStyle/>
          <a:p>
            <a:pPr algn="just"/>
            <a:r>
              <a:rPr lang="ru-RU" sz="1800" dirty="0" smtClean="0"/>
              <a:t>Метод </a:t>
            </a:r>
            <a:r>
              <a:rPr lang="ru-RU" sz="1800" dirty="0"/>
              <a:t>принимает аргументы производного класса, хотя достаточно </a:t>
            </a:r>
            <a:r>
              <a:rPr lang="ru-RU" sz="1800"/>
              <a:t>использовать </a:t>
            </a:r>
            <a:r>
              <a:rPr lang="ru-RU" sz="1800" smtClean="0"/>
              <a:t>базовый </a:t>
            </a:r>
            <a:r>
              <a:rPr lang="ru-RU" sz="1800" dirty="0"/>
              <a:t>класс. </a:t>
            </a:r>
          </a:p>
          <a:p>
            <a:pPr algn="just"/>
            <a:r>
              <a:rPr lang="ru-RU" sz="1800" dirty="0" smtClean="0"/>
              <a:t>У </a:t>
            </a:r>
            <a:r>
              <a:rPr lang="ru-RU" sz="1800" dirty="0"/>
              <a:t>класса два или более ярко выраженных вида клиентов. </a:t>
            </a:r>
          </a:p>
          <a:p>
            <a:pPr algn="just"/>
            <a:r>
              <a:rPr lang="ru-RU" sz="1800" dirty="0" smtClean="0"/>
              <a:t>Класс </a:t>
            </a:r>
            <a:r>
              <a:rPr lang="ru-RU" sz="1800" dirty="0"/>
              <a:t>зависит от более </a:t>
            </a:r>
            <a:r>
              <a:rPr lang="ru-RU" sz="1800" dirty="0" err="1"/>
              <a:t>сложнои</a:t>
            </a:r>
            <a:r>
              <a:rPr lang="ru-RU" sz="1800" dirty="0"/>
              <a:t>̆ зависимости, чем нужно: принимает </a:t>
            </a:r>
            <a:r>
              <a:rPr lang="ru-RU" sz="1800" dirty="0" err="1"/>
              <a:t>интерфейс</a:t>
            </a:r>
            <a:r>
              <a:rPr lang="ru-RU" sz="1800" dirty="0"/>
              <a:t> </a:t>
            </a:r>
            <a:r>
              <a:rPr lang="ru-RU" sz="1800" dirty="0" smtClean="0"/>
              <a:t> </a:t>
            </a:r>
            <a:r>
              <a:rPr lang="ru-RU" sz="1800" dirty="0" err="1" smtClean="0"/>
              <a:t>проваи</a:t>
            </a:r>
            <a:r>
              <a:rPr lang="ru-RU" sz="1800" dirty="0" err="1"/>
              <a:t>̆дера</a:t>
            </a:r>
            <a:r>
              <a:rPr lang="ru-RU" sz="1800" dirty="0"/>
              <a:t> вместо результатов его работы и т. п. </a:t>
            </a:r>
          </a:p>
          <a:p>
            <a:pPr algn="just"/>
            <a:r>
              <a:rPr lang="ru-RU" sz="1800" dirty="0" smtClean="0"/>
              <a:t>Класс </a:t>
            </a:r>
            <a:r>
              <a:rPr lang="ru-RU" sz="1800" dirty="0"/>
              <a:t>зависит от сложного </a:t>
            </a:r>
            <a:r>
              <a:rPr lang="ru-RU" sz="1800" dirty="0" err="1"/>
              <a:t>интерфейса</a:t>
            </a:r>
            <a:r>
              <a:rPr lang="ru-RU" sz="1800" dirty="0"/>
              <a:t>, что делает его зависимым от всех типов, используемых в этом </a:t>
            </a:r>
            <a:r>
              <a:rPr lang="ru-RU" sz="1800" dirty="0" err="1"/>
              <a:t>интерфейсе</a:t>
            </a:r>
            <a:r>
              <a:rPr lang="ru-RU" sz="1800" dirty="0"/>
              <a:t>. </a:t>
            </a:r>
            <a:endParaRPr lang="ru-RU" sz="1800" dirty="0">
              <a:effectLst/>
            </a:endParaRPr>
          </a:p>
        </p:txBody>
      </p:sp>
      <p:sp>
        <p:nvSpPr>
          <p:cNvPr id="4" name="Footer Placeholder 3"/>
          <p:cNvSpPr>
            <a:spLocks noGrp="1"/>
          </p:cNvSpPr>
          <p:nvPr>
            <p:ph type="ftr" sz="quarter" idx="11"/>
          </p:nvPr>
        </p:nvSpPr>
        <p:spPr/>
        <p:txBody>
          <a:bodyPr/>
          <a:lstStyle/>
          <a:p>
            <a:pPr>
              <a:defRPr/>
            </a:pPr>
            <a:r>
              <a:rPr lang="en-US" smtClean="0"/>
              <a:t>Copyright © 2008-2010 Altexsoft</a:t>
            </a:r>
            <a:endParaRPr lang="en-US"/>
          </a:p>
        </p:txBody>
      </p:sp>
    </p:spTree>
    <p:extLst>
      <p:ext uri="{BB962C8B-B14F-4D97-AF65-F5344CB8AC3E}">
        <p14:creationId xmlns:p14="http://schemas.microsoft.com/office/powerpoint/2010/main" val="470631541"/>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9600"/>
            <a:ext cx="8229600" cy="1085851"/>
          </a:xfrm>
        </p:spPr>
        <p:txBody>
          <a:bodyPr>
            <a:normAutofit/>
          </a:bodyPr>
          <a:lstStyle/>
          <a:p>
            <a:pPr eaLnBrk="1" fontAlgn="auto" hangingPunct="1">
              <a:spcAft>
                <a:spcPts val="0"/>
              </a:spcAft>
              <a:defRPr/>
            </a:pPr>
            <a:r>
              <a:rPr lang="en-US" sz="4000" dirty="0" smtClean="0"/>
              <a:t>DIP</a:t>
            </a:r>
            <a:r>
              <a:rPr lang="ru-RU" sz="4000" dirty="0" smtClean="0"/>
              <a:t>: </a:t>
            </a:r>
            <a:r>
              <a:rPr lang="en-US" sz="4000" dirty="0" smtClean="0"/>
              <a:t>Dependency Inversion Principle</a:t>
            </a:r>
            <a:endParaRPr lang="ru-RU" sz="4000" dirty="0"/>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800" y="1814385"/>
            <a:ext cx="5981700" cy="4721511"/>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3" name="Picture 2"/>
          <p:cNvPicPr>
            <a:picLocks noChangeAspect="1"/>
          </p:cNvPicPr>
          <p:nvPr/>
        </p:nvPicPr>
        <p:blipFill>
          <a:blip r:embed="rId4"/>
          <a:stretch>
            <a:fillRect/>
          </a:stretch>
        </p:blipFill>
        <p:spPr>
          <a:xfrm>
            <a:off x="1600200" y="1828801"/>
            <a:ext cx="5638800" cy="4648200"/>
          </a:xfrm>
          <a:prstGeom prst="rect">
            <a:avLst/>
          </a:prstGeom>
        </p:spPr>
      </p:pic>
    </p:spTree>
    <p:extLst>
      <p:ext uri="{BB962C8B-B14F-4D97-AF65-F5344CB8AC3E}">
        <p14:creationId xmlns:p14="http://schemas.microsoft.com/office/powerpoint/2010/main" val="11868284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9600"/>
            <a:ext cx="8229600" cy="1085851"/>
          </a:xfrm>
        </p:spPr>
        <p:txBody>
          <a:bodyPr>
            <a:normAutofit/>
          </a:bodyPr>
          <a:lstStyle/>
          <a:p>
            <a:pPr eaLnBrk="1" fontAlgn="auto" hangingPunct="1">
              <a:spcAft>
                <a:spcPts val="0"/>
              </a:spcAft>
              <a:defRPr/>
            </a:pPr>
            <a:r>
              <a:rPr lang="en-US" sz="4000" dirty="0" smtClean="0"/>
              <a:t>DIP</a:t>
            </a:r>
            <a:r>
              <a:rPr lang="ru-RU" sz="4000" dirty="0" smtClean="0"/>
              <a:t>: </a:t>
            </a:r>
            <a:r>
              <a:rPr lang="en-US" sz="4000" dirty="0" smtClean="0"/>
              <a:t>Dependency Inversion Principle</a:t>
            </a:r>
            <a:endParaRPr lang="ru-RU" sz="4000" dirty="0"/>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800" y="1814385"/>
            <a:ext cx="5981700" cy="4721511"/>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2674888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9600"/>
            <a:ext cx="8229600" cy="1085851"/>
          </a:xfrm>
        </p:spPr>
        <p:txBody>
          <a:bodyPr>
            <a:normAutofit/>
          </a:bodyPr>
          <a:lstStyle/>
          <a:p>
            <a:pPr eaLnBrk="1" fontAlgn="auto" hangingPunct="1">
              <a:spcAft>
                <a:spcPts val="0"/>
              </a:spcAft>
              <a:defRPr/>
            </a:pPr>
            <a:r>
              <a:rPr lang="en-US" sz="4000" dirty="0" smtClean="0"/>
              <a:t>DIP</a:t>
            </a:r>
            <a:r>
              <a:rPr lang="ru-RU" sz="4000" dirty="0" smtClean="0"/>
              <a:t>: </a:t>
            </a:r>
            <a:r>
              <a:rPr lang="en-US" sz="4000" dirty="0" smtClean="0"/>
              <a:t>Dependency Inversion Principle</a:t>
            </a:r>
            <a:endParaRPr lang="ru-RU" sz="4000" dirty="0"/>
          </a:p>
        </p:txBody>
      </p:sp>
      <p:sp>
        <p:nvSpPr>
          <p:cNvPr id="3" name="Content Placeholder 2"/>
          <p:cNvSpPr>
            <a:spLocks noGrp="1"/>
          </p:cNvSpPr>
          <p:nvPr>
            <p:ph idx="1"/>
          </p:nvPr>
        </p:nvSpPr>
        <p:spPr>
          <a:xfrm>
            <a:off x="457200" y="1905000"/>
            <a:ext cx="8229600" cy="4648200"/>
          </a:xfrm>
        </p:spPr>
        <p:txBody>
          <a:bodyPr>
            <a:normAutofit fontScale="85000" lnSpcReduction="20000"/>
          </a:bodyPr>
          <a:lstStyle/>
          <a:p>
            <a:pPr marL="82296" indent="0">
              <a:buNone/>
            </a:pPr>
            <a:r>
              <a:rPr lang="ru-RU" sz="2400" i="1" dirty="0"/>
              <a:t>«Модули верхнего уровня не должны зависеть от </a:t>
            </a:r>
            <a:r>
              <a:rPr lang="ru-RU" sz="2400" i="1" dirty="0" err="1"/>
              <a:t>модулеи</a:t>
            </a:r>
            <a:r>
              <a:rPr lang="ru-RU" sz="2400" i="1" dirty="0"/>
              <a:t>̆ нижнего уровня. И те и другие должны зависеть от абстракций. </a:t>
            </a:r>
            <a:endParaRPr lang="ru-RU" sz="2400" i="1" dirty="0" smtClean="0"/>
          </a:p>
          <a:p>
            <a:pPr marL="82296" indent="0">
              <a:buNone/>
            </a:pPr>
            <a:r>
              <a:rPr lang="ru-RU" sz="2400" i="1" dirty="0" smtClean="0"/>
              <a:t>Абстракции </a:t>
            </a:r>
            <a:r>
              <a:rPr lang="ru-RU" sz="2400" i="1" dirty="0"/>
              <a:t>не должны зависеть от </a:t>
            </a:r>
            <a:r>
              <a:rPr lang="ru-RU" sz="2400" i="1" dirty="0" err="1"/>
              <a:t>деталеи</a:t>
            </a:r>
            <a:r>
              <a:rPr lang="ru-RU" sz="2400" i="1" dirty="0"/>
              <a:t>̆. Детали должны зависеть от абстракций» </a:t>
            </a:r>
            <a:r>
              <a:rPr lang="ru-RU" sz="2400" dirty="0"/>
              <a:t>(</a:t>
            </a:r>
            <a:r>
              <a:rPr lang="ru-RU" sz="2400" i="1" dirty="0"/>
              <a:t>Мартин Р. </a:t>
            </a:r>
            <a:r>
              <a:rPr lang="ru-RU" sz="2400" dirty="0"/>
              <a:t>Принципы, паттерны и </a:t>
            </a:r>
            <a:r>
              <a:rPr lang="ru-RU" sz="2400" dirty="0" smtClean="0"/>
              <a:t>практики </a:t>
            </a:r>
            <a:r>
              <a:rPr lang="ru-RU" sz="2400" dirty="0" err="1"/>
              <a:t>гибкои</a:t>
            </a:r>
            <a:r>
              <a:rPr lang="ru-RU" sz="2400" dirty="0"/>
              <a:t>̆ разработки. — 2006). </a:t>
            </a:r>
          </a:p>
          <a:p>
            <a:pPr marL="0" indent="0" eaLnBrk="1" fontAlgn="auto" hangingPunct="1">
              <a:spcAft>
                <a:spcPts val="0"/>
              </a:spcAft>
              <a:buClr>
                <a:schemeClr val="accent3"/>
              </a:buClr>
              <a:buFont typeface="Wingdings 2"/>
              <a:buNone/>
              <a:defRPr/>
            </a:pPr>
            <a:endParaRPr lang="en-US" sz="2200" dirty="0" smtClean="0">
              <a:latin typeface="+mj-lt"/>
            </a:endParaRPr>
          </a:p>
          <a:p>
            <a:pPr marL="0" indent="0" eaLnBrk="1" fontAlgn="auto" hangingPunct="1">
              <a:spcAft>
                <a:spcPts val="0"/>
              </a:spcAft>
              <a:buClr>
                <a:schemeClr val="accent3"/>
              </a:buClr>
              <a:buFont typeface="Wingdings 2"/>
              <a:buNone/>
              <a:defRPr/>
            </a:pPr>
            <a:r>
              <a:rPr lang="ru-RU" sz="2200" b="1" dirty="0" smtClean="0">
                <a:latin typeface="+mj-lt"/>
              </a:rPr>
              <a:t>Цель:</a:t>
            </a:r>
            <a:endParaRPr lang="en-US" sz="2200" b="1" dirty="0" smtClean="0">
              <a:latin typeface="+mj-lt"/>
            </a:endParaRPr>
          </a:p>
          <a:p>
            <a:pPr marL="274320" indent="-274320" eaLnBrk="1" fontAlgn="auto" hangingPunct="1">
              <a:spcAft>
                <a:spcPts val="0"/>
              </a:spcAft>
              <a:buClr>
                <a:schemeClr val="accent3"/>
              </a:buClr>
              <a:buFont typeface="Wingdings 2"/>
              <a:buChar char=""/>
              <a:defRPr/>
            </a:pPr>
            <a:r>
              <a:rPr lang="ru-RU" sz="2200" dirty="0" smtClean="0">
                <a:latin typeface="+mj-lt"/>
              </a:rPr>
              <a:t>уменьшить связанность (</a:t>
            </a:r>
            <a:r>
              <a:rPr lang="en-US" sz="2200" dirty="0" smtClean="0">
                <a:latin typeface="+mj-lt"/>
              </a:rPr>
              <a:t>low coupling)</a:t>
            </a:r>
          </a:p>
          <a:p>
            <a:pPr marL="0" indent="-274320" eaLnBrk="1" fontAlgn="auto" hangingPunct="1">
              <a:spcAft>
                <a:spcPts val="0"/>
              </a:spcAft>
              <a:buClr>
                <a:schemeClr val="accent3"/>
              </a:buClr>
              <a:buFont typeface="Wingdings 2"/>
              <a:buNone/>
              <a:defRPr/>
            </a:pPr>
            <a:endParaRPr lang="ru-RU" sz="2200" dirty="0" smtClean="0">
              <a:latin typeface="+mj-lt"/>
            </a:endParaRPr>
          </a:p>
          <a:p>
            <a:pPr marL="0" indent="0" eaLnBrk="1" fontAlgn="auto" hangingPunct="1">
              <a:spcAft>
                <a:spcPts val="0"/>
              </a:spcAft>
              <a:buClr>
                <a:schemeClr val="accent3"/>
              </a:buClr>
              <a:buFont typeface="Wingdings 2"/>
              <a:buNone/>
              <a:defRPr/>
            </a:pPr>
            <a:r>
              <a:rPr lang="ru-RU" sz="2200" b="1" dirty="0" smtClean="0">
                <a:latin typeface="+mj-lt"/>
              </a:rPr>
              <a:t>Связан:</a:t>
            </a:r>
          </a:p>
          <a:p>
            <a:pPr marL="274320" indent="-274320" eaLnBrk="1" fontAlgn="auto" hangingPunct="1">
              <a:spcAft>
                <a:spcPts val="0"/>
              </a:spcAft>
              <a:buClr>
                <a:schemeClr val="accent3"/>
              </a:buClr>
              <a:buFont typeface="Wingdings 2"/>
              <a:buChar char=""/>
              <a:defRPr/>
            </a:pPr>
            <a:r>
              <a:rPr lang="ru-RU" sz="2200" dirty="0" smtClean="0">
                <a:latin typeface="+mj-lt"/>
              </a:rPr>
              <a:t>«</a:t>
            </a:r>
            <a:r>
              <a:rPr lang="en-US" sz="2200" dirty="0" smtClean="0">
                <a:latin typeface="+mj-lt"/>
              </a:rPr>
              <a:t>Hollywood principle</a:t>
            </a:r>
            <a:r>
              <a:rPr lang="ru-RU" sz="2200" dirty="0" smtClean="0">
                <a:latin typeface="+mj-lt"/>
              </a:rPr>
              <a:t>»: </a:t>
            </a:r>
            <a:r>
              <a:rPr lang="en-US" sz="2200" i="1" dirty="0" smtClean="0">
                <a:latin typeface="+mj-lt"/>
              </a:rPr>
              <a:t>Don’t call us, we’ll call you</a:t>
            </a:r>
            <a:endParaRPr lang="ru-RU" sz="2200" i="1" dirty="0" smtClean="0">
              <a:latin typeface="+mj-lt"/>
            </a:endParaRPr>
          </a:p>
          <a:p>
            <a:pPr marL="0" indent="-274320" eaLnBrk="1" fontAlgn="auto" hangingPunct="1">
              <a:spcAft>
                <a:spcPts val="0"/>
              </a:spcAft>
              <a:buClr>
                <a:schemeClr val="accent3"/>
              </a:buClr>
              <a:buFont typeface="Wingdings 2"/>
              <a:buNone/>
              <a:defRPr/>
            </a:pPr>
            <a:endParaRPr lang="ru-RU" sz="2200" dirty="0" smtClean="0">
              <a:latin typeface="+mj-lt"/>
            </a:endParaRPr>
          </a:p>
          <a:p>
            <a:pPr marL="0" indent="0" eaLnBrk="1" fontAlgn="auto" hangingPunct="1">
              <a:spcAft>
                <a:spcPts val="0"/>
              </a:spcAft>
              <a:buClr>
                <a:schemeClr val="accent3"/>
              </a:buClr>
              <a:buFont typeface="Wingdings 2"/>
              <a:buNone/>
              <a:defRPr/>
            </a:pPr>
            <a:r>
              <a:rPr lang="ru-RU" sz="2200" b="1" dirty="0" smtClean="0">
                <a:latin typeface="+mj-lt"/>
              </a:rPr>
              <a:t>Достигается за счет:</a:t>
            </a:r>
          </a:p>
          <a:p>
            <a:pPr marL="274320" indent="-274320" eaLnBrk="1" fontAlgn="auto" hangingPunct="1">
              <a:spcAft>
                <a:spcPts val="0"/>
              </a:spcAft>
              <a:buClr>
                <a:schemeClr val="accent3"/>
              </a:buClr>
              <a:buFont typeface="Wingdings 2"/>
              <a:buChar char=""/>
              <a:defRPr/>
            </a:pPr>
            <a:r>
              <a:rPr lang="ru-RU" sz="2200" dirty="0" smtClean="0">
                <a:latin typeface="+mj-lt"/>
              </a:rPr>
              <a:t>паттерны </a:t>
            </a:r>
            <a:r>
              <a:rPr lang="en-US" sz="2200" dirty="0" smtClean="0">
                <a:latin typeface="+mj-lt"/>
              </a:rPr>
              <a:t>Dependency Injection</a:t>
            </a:r>
            <a:r>
              <a:rPr lang="ru-RU" sz="2200" dirty="0" smtClean="0">
                <a:latin typeface="+mj-lt"/>
              </a:rPr>
              <a:t>, </a:t>
            </a:r>
            <a:r>
              <a:rPr lang="en-US" sz="2200" dirty="0" smtClean="0">
                <a:latin typeface="+mj-lt"/>
              </a:rPr>
              <a:t>Service Locator</a:t>
            </a:r>
          </a:p>
          <a:p>
            <a:pPr marL="274320" indent="-274320" eaLnBrk="1" fontAlgn="auto" hangingPunct="1">
              <a:spcAft>
                <a:spcPts val="0"/>
              </a:spcAft>
              <a:buClr>
                <a:schemeClr val="accent3"/>
              </a:buClr>
              <a:buFont typeface="Wingdings 2"/>
              <a:buChar char=""/>
              <a:defRPr/>
            </a:pPr>
            <a:r>
              <a:rPr lang="ru-RU" sz="2200" dirty="0" smtClean="0">
                <a:latin typeface="+mj-lt"/>
              </a:rPr>
              <a:t>зависимость от абстракций</a:t>
            </a:r>
          </a:p>
          <a:p>
            <a:pPr marL="274320" indent="-274320" eaLnBrk="1" fontAlgn="auto" hangingPunct="1">
              <a:spcAft>
                <a:spcPts val="0"/>
              </a:spcAft>
              <a:buClr>
                <a:schemeClr val="accent3"/>
              </a:buClr>
              <a:buFont typeface="Wingdings 2"/>
              <a:buChar char=""/>
              <a:defRPr/>
            </a:pPr>
            <a:r>
              <a:rPr lang="en-US" sz="2200" dirty="0" smtClean="0">
                <a:latin typeface="+mj-lt"/>
              </a:rPr>
              <a:t>DI-frameworks</a:t>
            </a:r>
            <a:endParaRPr lang="ru-RU" sz="2200" dirty="0" smtClean="0">
              <a:latin typeface="+mj-lt"/>
            </a:endParaRPr>
          </a:p>
          <a:p>
            <a:pPr marL="0" indent="-274320" eaLnBrk="1" fontAlgn="auto" hangingPunct="1">
              <a:spcAft>
                <a:spcPts val="0"/>
              </a:spcAft>
              <a:buClr>
                <a:schemeClr val="accent3"/>
              </a:buClr>
              <a:buFont typeface="Wingdings 2"/>
              <a:buNone/>
              <a:defRPr/>
            </a:pPr>
            <a:endParaRPr lang="ru-RU" sz="2000" dirty="0" smtClean="0"/>
          </a:p>
          <a:p>
            <a:pPr marL="0" indent="-274320" eaLnBrk="1" fontAlgn="auto" hangingPunct="1">
              <a:spcAft>
                <a:spcPts val="0"/>
              </a:spcAft>
              <a:buClr>
                <a:schemeClr val="accent3"/>
              </a:buClr>
              <a:buFont typeface="Wingdings 2"/>
              <a:buNone/>
              <a:defRPr/>
            </a:pPr>
            <a:endParaRPr lang="ru-RU" sz="2000" dirty="0" smtClean="0"/>
          </a:p>
          <a:p>
            <a:pPr marL="0" indent="-274320" eaLnBrk="1" fontAlgn="auto" hangingPunct="1">
              <a:spcAft>
                <a:spcPts val="0"/>
              </a:spcAft>
              <a:buClr>
                <a:schemeClr val="accent3"/>
              </a:buClr>
              <a:buFont typeface="Wingdings 2"/>
              <a:buNone/>
              <a:defRPr/>
            </a:pPr>
            <a:endParaRPr lang="ru-RU" sz="2000" dirty="0" smtClean="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1069848" y="152400"/>
            <a:ext cx="7863840" cy="1085851"/>
          </a:xfrm>
        </p:spPr>
        <p:txBody>
          <a:bodyPr>
            <a:normAutofit/>
          </a:bodyPr>
          <a:lstStyle/>
          <a:p>
            <a:pPr eaLnBrk="1" fontAlgn="auto" hangingPunct="1">
              <a:spcAft>
                <a:spcPts val="0"/>
              </a:spcAft>
              <a:defRPr/>
            </a:pPr>
            <a:r>
              <a:rPr lang="en-US" sz="4000" dirty="0" smtClean="0"/>
              <a:t>DIP</a:t>
            </a:r>
            <a:r>
              <a:rPr lang="ru-RU" sz="4000" dirty="0" smtClean="0"/>
              <a:t>: </a:t>
            </a:r>
            <a:r>
              <a:rPr lang="en-US" sz="4000" dirty="0" smtClean="0"/>
              <a:t>Dependency Inversion Principle</a:t>
            </a:r>
            <a:endParaRPr lang="ru-RU" sz="4000" dirty="0"/>
          </a:p>
        </p:txBody>
      </p:sp>
      <p:pic>
        <p:nvPicPr>
          <p:cNvPr id="9" name="Content Placeholder 8"/>
          <p:cNvPicPr>
            <a:picLocks noGrp="1" noChangeAspect="1"/>
          </p:cNvPicPr>
          <p:nvPr>
            <p:ph idx="1"/>
          </p:nvPr>
        </p:nvPicPr>
        <p:blipFill>
          <a:blip r:embed="rId2"/>
          <a:stretch>
            <a:fillRect/>
          </a:stretch>
        </p:blipFill>
        <p:spPr>
          <a:xfrm>
            <a:off x="2706613" y="1205121"/>
            <a:ext cx="4590310" cy="5519173"/>
          </a:xfrm>
          <a:prstGeom prst="rect">
            <a:avLst/>
          </a:prstGeom>
        </p:spPr>
      </p:pic>
    </p:spTree>
    <p:extLst>
      <p:ext uri="{BB962C8B-B14F-4D97-AF65-F5344CB8AC3E}">
        <p14:creationId xmlns:p14="http://schemas.microsoft.com/office/powerpoint/2010/main" val="79065186"/>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9600"/>
            <a:ext cx="8229600" cy="1085851"/>
          </a:xfrm>
        </p:spPr>
        <p:txBody>
          <a:bodyPr>
            <a:normAutofit/>
          </a:bodyPr>
          <a:lstStyle/>
          <a:p>
            <a:pPr eaLnBrk="1" fontAlgn="auto" hangingPunct="1">
              <a:spcAft>
                <a:spcPts val="0"/>
              </a:spcAft>
              <a:defRPr/>
            </a:pPr>
            <a:r>
              <a:rPr lang="en-US" sz="4000" dirty="0" smtClean="0"/>
              <a:t>DIP</a:t>
            </a:r>
            <a:r>
              <a:rPr lang="ru-RU" sz="4000" dirty="0" smtClean="0"/>
              <a:t>: </a:t>
            </a:r>
            <a:r>
              <a:rPr lang="en-US" sz="4000" dirty="0" smtClean="0"/>
              <a:t>Dependency Inversion Principle</a:t>
            </a:r>
            <a:endParaRPr lang="ru-RU" sz="4000" dirty="0"/>
          </a:p>
        </p:txBody>
      </p:sp>
      <p:sp>
        <p:nvSpPr>
          <p:cNvPr id="3" name="Content Placeholder 2"/>
          <p:cNvSpPr>
            <a:spLocks noGrp="1"/>
          </p:cNvSpPr>
          <p:nvPr>
            <p:ph idx="1"/>
          </p:nvPr>
        </p:nvSpPr>
        <p:spPr>
          <a:xfrm>
            <a:off x="457200" y="1905000"/>
            <a:ext cx="8229600" cy="4648200"/>
          </a:xfrm>
        </p:spPr>
        <p:txBody>
          <a:bodyPr>
            <a:normAutofit/>
          </a:bodyPr>
          <a:lstStyle/>
          <a:p>
            <a:pPr marL="0" indent="0" algn="just" eaLnBrk="1" fontAlgn="auto" hangingPunct="1">
              <a:spcAft>
                <a:spcPts val="0"/>
              </a:spcAft>
              <a:buClr>
                <a:schemeClr val="accent3"/>
              </a:buClr>
              <a:buFont typeface="Wingdings 2"/>
              <a:buNone/>
              <a:defRPr/>
            </a:pPr>
            <a:r>
              <a:rPr lang="ru-RU" sz="2000" b="1" dirty="0" smtClean="0">
                <a:latin typeface="+mj-lt"/>
              </a:rPr>
              <a:t>Цель:</a:t>
            </a:r>
            <a:endParaRPr lang="en-US" sz="2000" b="1" dirty="0" smtClean="0">
              <a:latin typeface="+mj-lt"/>
            </a:endParaRPr>
          </a:p>
          <a:p>
            <a:pPr marL="342900" indent="-342900" algn="just">
              <a:buFont typeface="+mj-lt"/>
              <a:buAutoNum type="arabicPeriod"/>
            </a:pPr>
            <a:r>
              <a:rPr lang="ru-RU" sz="2000" dirty="0">
                <a:cs typeface="Corbel"/>
              </a:rPr>
              <a:t>Дизайн является жестким (</a:t>
            </a:r>
            <a:r>
              <a:rPr lang="ru-RU" sz="2000" dirty="0" err="1">
                <a:cs typeface="Corbel"/>
              </a:rPr>
              <a:t>rigid</a:t>
            </a:r>
            <a:r>
              <a:rPr lang="ru-RU" sz="2000" dirty="0">
                <a:cs typeface="Corbel"/>
              </a:rPr>
              <a:t>), если его тяжело изменить, поскольку любое изменение влияет на слишком большое количество других частей системы.</a:t>
            </a:r>
          </a:p>
          <a:p>
            <a:pPr marL="342900" indent="-342900" algn="just">
              <a:buFont typeface="+mj-lt"/>
              <a:buAutoNum type="arabicPeriod"/>
            </a:pPr>
            <a:r>
              <a:rPr lang="ru-RU" sz="2000" dirty="0">
                <a:cs typeface="Corbel"/>
              </a:rPr>
              <a:t>Дизайн является хрупким (</a:t>
            </a:r>
            <a:r>
              <a:rPr lang="ru-RU" sz="2000" dirty="0" err="1">
                <a:cs typeface="Corbel"/>
              </a:rPr>
              <a:t>fragile</a:t>
            </a:r>
            <a:r>
              <a:rPr lang="ru-RU" sz="2000" dirty="0">
                <a:cs typeface="Corbel"/>
              </a:rPr>
              <a:t>), если при внесении изменений неожиданно ломаются другие части системы.</a:t>
            </a:r>
          </a:p>
          <a:p>
            <a:pPr marL="342900" indent="-342900" algn="just">
              <a:buFont typeface="+mj-lt"/>
              <a:buAutoNum type="arabicPeriod"/>
            </a:pPr>
            <a:r>
              <a:rPr lang="ru-RU" sz="2000" dirty="0">
                <a:cs typeface="Corbel"/>
              </a:rPr>
              <a:t>Дизайн является неподвижным (</a:t>
            </a:r>
            <a:r>
              <a:rPr lang="ru-RU" sz="2000" dirty="0" err="1">
                <a:cs typeface="Corbel"/>
              </a:rPr>
              <a:t>immobile</a:t>
            </a:r>
            <a:r>
              <a:rPr lang="ru-RU" sz="2000" dirty="0">
                <a:cs typeface="Corbel"/>
              </a:rPr>
              <a:t>), если код тяжело использовать повторно в другом приложении, поскольку его слишком сложно «выпутать» из текущего приложения</a:t>
            </a:r>
            <a:r>
              <a:rPr lang="ru-RU" sz="2000" dirty="0" smtClean="0">
                <a:cs typeface="Corbel"/>
              </a:rPr>
              <a:t>.</a:t>
            </a:r>
            <a:endParaRPr lang="en-US" sz="2000" dirty="0">
              <a:latin typeface="Corbel"/>
              <a:cs typeface="Corbel"/>
            </a:endParaRPr>
          </a:p>
        </p:txBody>
      </p:sp>
    </p:spTree>
    <p:extLst>
      <p:ext uri="{BB962C8B-B14F-4D97-AF65-F5344CB8AC3E}">
        <p14:creationId xmlns:p14="http://schemas.microsoft.com/office/powerpoint/2010/main" val="6286663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1"/>
          <p:cNvSpPr>
            <a:spLocks noGrp="1"/>
          </p:cNvSpPr>
          <p:nvPr>
            <p:ph type="title"/>
          </p:nvPr>
        </p:nvSpPr>
        <p:spPr>
          <a:xfrm>
            <a:off x="457200" y="762000"/>
            <a:ext cx="8229600" cy="704851"/>
          </a:xfrm>
        </p:spPr>
        <p:txBody>
          <a:bodyPr/>
          <a:lstStyle/>
          <a:p>
            <a:pPr eaLnBrk="1" hangingPunct="1"/>
            <a:r>
              <a:rPr lang="en-US" sz="4000" dirty="0" smtClean="0"/>
              <a:t>DIP</a:t>
            </a:r>
            <a:r>
              <a:rPr lang="ru-RU" sz="4000" dirty="0" smtClean="0"/>
              <a:t>:</a:t>
            </a:r>
            <a:r>
              <a:rPr lang="en-US" sz="4000" dirty="0" smtClean="0"/>
              <a:t> </a:t>
            </a:r>
            <a:r>
              <a:rPr lang="ru-RU" sz="4000" dirty="0" smtClean="0"/>
              <a:t>неправильный вариант</a:t>
            </a:r>
            <a:endParaRPr lang="en-US" sz="4000" dirty="0" smtClean="0"/>
          </a:p>
        </p:txBody>
      </p:sp>
      <p:sp>
        <p:nvSpPr>
          <p:cNvPr id="38915" name="Rectangle 7"/>
          <p:cNvSpPr>
            <a:spLocks noChangeArrowheads="1"/>
          </p:cNvSpPr>
          <p:nvPr/>
        </p:nvSpPr>
        <p:spPr bwMode="auto">
          <a:xfrm>
            <a:off x="457200" y="1371603"/>
            <a:ext cx="7239000" cy="547842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r>
              <a:rPr lang="en-US" sz="1400" dirty="0" smtClean="0">
                <a:latin typeface="Consolas" pitchFamily="49" charset="0"/>
                <a:cs typeface="Consolas" pitchFamily="49" charset="0"/>
              </a:rPr>
              <a:t>class Developer</a:t>
            </a:r>
          </a:p>
          <a:p>
            <a:r>
              <a:rPr lang="en-US" sz="1400" dirty="0" smtClean="0">
                <a:latin typeface="Consolas" pitchFamily="49" charset="0"/>
                <a:cs typeface="Consolas" pitchFamily="49" charset="0"/>
              </a:rPr>
              <a:t>{</a:t>
            </a:r>
          </a:p>
          <a:p>
            <a:r>
              <a:rPr lang="ru-RU" sz="1400" dirty="0" smtClean="0">
                <a:latin typeface="Consolas" pitchFamily="49" charset="0"/>
                <a:cs typeface="Consolas" pitchFamily="49" charset="0"/>
              </a:rPr>
              <a:t>    </a:t>
            </a:r>
            <a:r>
              <a:rPr lang="en-US" sz="1400" dirty="0" smtClean="0">
                <a:latin typeface="Consolas" pitchFamily="49" charset="0"/>
                <a:cs typeface="Consolas" pitchFamily="49" charset="0"/>
              </a:rPr>
              <a:t>public void </a:t>
            </a:r>
            <a:r>
              <a:rPr lang="en-US" sz="1400" dirty="0" err="1" smtClean="0">
                <a:latin typeface="Consolas" pitchFamily="49" charset="0"/>
                <a:cs typeface="Consolas" pitchFamily="49" charset="0"/>
              </a:rPr>
              <a:t>WriteApplication</a:t>
            </a:r>
            <a:r>
              <a:rPr lang="en-US" sz="1400" dirty="0" smtClean="0">
                <a:latin typeface="Consolas" pitchFamily="49" charset="0"/>
                <a:cs typeface="Consolas" pitchFamily="49" charset="0"/>
              </a:rPr>
              <a:t>()</a:t>
            </a:r>
          </a:p>
          <a:p>
            <a:r>
              <a:rPr lang="en-US" sz="1400" dirty="0" smtClean="0">
                <a:latin typeface="Consolas" pitchFamily="49" charset="0"/>
                <a:cs typeface="Consolas" pitchFamily="49" charset="0"/>
              </a:rPr>
              <a:t>    {</a:t>
            </a:r>
          </a:p>
          <a:p>
            <a:r>
              <a:rPr lang="en-US" sz="1400" dirty="0" smtClean="0">
                <a:latin typeface="Consolas" pitchFamily="49" charset="0"/>
                <a:cs typeface="Consolas" pitchFamily="49" charset="0"/>
              </a:rPr>
              <a:t>        </a:t>
            </a:r>
            <a:r>
              <a:rPr lang="en-US" sz="1400" dirty="0" err="1" smtClean="0">
                <a:latin typeface="Consolas" pitchFamily="49" charset="0"/>
                <a:cs typeface="Consolas" pitchFamily="49" charset="0"/>
              </a:rPr>
              <a:t>IApplication</a:t>
            </a:r>
            <a:r>
              <a:rPr lang="en-US" sz="1400" dirty="0" smtClean="0">
                <a:latin typeface="Consolas" pitchFamily="49" charset="0"/>
                <a:cs typeface="Consolas" pitchFamily="49" charset="0"/>
              </a:rPr>
              <a:t> </a:t>
            </a:r>
            <a:r>
              <a:rPr lang="en-US" sz="1400" dirty="0" err="1" smtClean="0">
                <a:latin typeface="Consolas" pitchFamily="49" charset="0"/>
                <a:cs typeface="Consolas" pitchFamily="49" charset="0"/>
              </a:rPr>
              <a:t>helloWorld</a:t>
            </a:r>
            <a:r>
              <a:rPr lang="en-US" sz="1400" dirty="0" smtClean="0">
                <a:latin typeface="Consolas" pitchFamily="49" charset="0"/>
                <a:cs typeface="Consolas" pitchFamily="49" charset="0"/>
              </a:rPr>
              <a:t> = new </a:t>
            </a:r>
            <a:r>
              <a:rPr lang="en-US" sz="1400" dirty="0" err="1" smtClean="0">
                <a:latin typeface="Consolas" pitchFamily="49" charset="0"/>
                <a:cs typeface="Consolas" pitchFamily="49" charset="0"/>
              </a:rPr>
              <a:t>HelloWorldApp</a:t>
            </a:r>
            <a:r>
              <a:rPr lang="en-US" sz="1400" dirty="0" smtClean="0">
                <a:latin typeface="Consolas" pitchFamily="49" charset="0"/>
                <a:cs typeface="Consolas" pitchFamily="49" charset="0"/>
              </a:rPr>
              <a:t>();</a:t>
            </a:r>
          </a:p>
          <a:p>
            <a:r>
              <a:rPr lang="en-US" sz="1400" dirty="0" smtClean="0">
                <a:latin typeface="Consolas" pitchFamily="49" charset="0"/>
                <a:cs typeface="Consolas" pitchFamily="49" charset="0"/>
              </a:rPr>
              <a:t>        </a:t>
            </a:r>
            <a:r>
              <a:rPr lang="en-US" sz="1400" dirty="0" err="1" smtClean="0">
                <a:latin typeface="Consolas" pitchFamily="49" charset="0"/>
                <a:cs typeface="Consolas" pitchFamily="49" charset="0"/>
              </a:rPr>
              <a:t>WriteCode</a:t>
            </a:r>
            <a:r>
              <a:rPr lang="en-US" sz="1400" dirty="0" smtClean="0">
                <a:latin typeface="Consolas" pitchFamily="49" charset="0"/>
                <a:cs typeface="Consolas" pitchFamily="49" charset="0"/>
              </a:rPr>
              <a:t>(</a:t>
            </a:r>
            <a:r>
              <a:rPr lang="en-US" sz="1400" dirty="0" err="1" smtClean="0">
                <a:latin typeface="Consolas" pitchFamily="49" charset="0"/>
                <a:cs typeface="Consolas" pitchFamily="49" charset="0"/>
              </a:rPr>
              <a:t>helloWorld</a:t>
            </a:r>
            <a:r>
              <a:rPr lang="en-US" sz="1400" dirty="0" smtClean="0">
                <a:latin typeface="Consolas" pitchFamily="49" charset="0"/>
                <a:cs typeface="Consolas" pitchFamily="49" charset="0"/>
              </a:rPr>
              <a:t>);</a:t>
            </a:r>
          </a:p>
          <a:p>
            <a:r>
              <a:rPr lang="en-US" sz="1400" dirty="0" smtClean="0">
                <a:latin typeface="Consolas" pitchFamily="49" charset="0"/>
                <a:cs typeface="Consolas" pitchFamily="49" charset="0"/>
              </a:rPr>
              <a:t>    }</a:t>
            </a:r>
          </a:p>
          <a:p>
            <a:endParaRPr lang="en-US" sz="1400" dirty="0" smtClean="0">
              <a:latin typeface="Consolas" pitchFamily="49" charset="0"/>
              <a:cs typeface="Consolas" pitchFamily="49" charset="0"/>
            </a:endParaRPr>
          </a:p>
          <a:p>
            <a:r>
              <a:rPr lang="en-US" sz="1400" dirty="0" smtClean="0">
                <a:latin typeface="Consolas" pitchFamily="49" charset="0"/>
                <a:cs typeface="Consolas" pitchFamily="49" charset="0"/>
              </a:rPr>
              <a:t>    private void </a:t>
            </a:r>
            <a:r>
              <a:rPr lang="en-US" sz="1400" dirty="0" err="1" smtClean="0">
                <a:latin typeface="Consolas" pitchFamily="49" charset="0"/>
                <a:cs typeface="Consolas" pitchFamily="49" charset="0"/>
              </a:rPr>
              <a:t>WriteCode</a:t>
            </a:r>
            <a:r>
              <a:rPr lang="en-US" sz="1400" dirty="0" smtClean="0">
                <a:latin typeface="Consolas" pitchFamily="49" charset="0"/>
                <a:cs typeface="Consolas" pitchFamily="49" charset="0"/>
              </a:rPr>
              <a:t>() { ... };</a:t>
            </a:r>
          </a:p>
          <a:p>
            <a:r>
              <a:rPr lang="en-US" sz="1400" dirty="0" smtClean="0">
                <a:latin typeface="Consolas" pitchFamily="49" charset="0"/>
                <a:cs typeface="Consolas" pitchFamily="49" charset="0"/>
              </a:rPr>
              <a:t>}</a:t>
            </a:r>
          </a:p>
          <a:p>
            <a:endParaRPr lang="en-US" sz="1400" dirty="0" smtClean="0">
              <a:latin typeface="Consolas" pitchFamily="49" charset="0"/>
              <a:cs typeface="Consolas" pitchFamily="49" charset="0"/>
            </a:endParaRPr>
          </a:p>
          <a:p>
            <a:r>
              <a:rPr lang="en-US" sz="1400" dirty="0" smtClean="0">
                <a:latin typeface="Consolas" pitchFamily="49" charset="0"/>
                <a:cs typeface="Consolas" pitchFamily="49" charset="0"/>
              </a:rPr>
              <a:t>public interface </a:t>
            </a:r>
            <a:r>
              <a:rPr lang="en-US" sz="1400" dirty="0" err="1" smtClean="0">
                <a:latin typeface="Consolas" pitchFamily="49" charset="0"/>
                <a:cs typeface="Consolas" pitchFamily="49" charset="0"/>
              </a:rPr>
              <a:t>IApplication</a:t>
            </a:r>
            <a:endParaRPr lang="en-US" sz="1400" dirty="0" smtClean="0">
              <a:latin typeface="Consolas" pitchFamily="49" charset="0"/>
              <a:cs typeface="Consolas" pitchFamily="49" charset="0"/>
            </a:endParaRPr>
          </a:p>
          <a:p>
            <a:r>
              <a:rPr lang="en-US" sz="1400" dirty="0" smtClean="0">
                <a:latin typeface="Consolas" pitchFamily="49" charset="0"/>
                <a:cs typeface="Consolas" pitchFamily="49" charset="0"/>
              </a:rPr>
              <a:t>{</a:t>
            </a:r>
          </a:p>
          <a:p>
            <a:r>
              <a:rPr lang="en-US" sz="1400" dirty="0" smtClean="0">
                <a:latin typeface="Consolas" pitchFamily="49" charset="0"/>
                <a:cs typeface="Consolas" pitchFamily="49" charset="0"/>
              </a:rPr>
              <a:t>    string </a:t>
            </a:r>
            <a:r>
              <a:rPr lang="en-US" sz="1400" dirty="0" err="1" smtClean="0">
                <a:latin typeface="Consolas" pitchFamily="49" charset="0"/>
                <a:cs typeface="Consolas" pitchFamily="49" charset="0"/>
              </a:rPr>
              <a:t>GetCode</a:t>
            </a:r>
            <a:r>
              <a:rPr lang="en-US" sz="1400" dirty="0" smtClean="0">
                <a:latin typeface="Consolas" pitchFamily="49" charset="0"/>
                <a:cs typeface="Consolas" pitchFamily="49" charset="0"/>
              </a:rPr>
              <a:t>();</a:t>
            </a:r>
          </a:p>
          <a:p>
            <a:r>
              <a:rPr lang="en-US" sz="1400" dirty="0" smtClean="0">
                <a:latin typeface="Consolas" pitchFamily="49" charset="0"/>
                <a:cs typeface="Consolas" pitchFamily="49" charset="0"/>
              </a:rPr>
              <a:t>}</a:t>
            </a:r>
          </a:p>
          <a:p>
            <a:endParaRPr lang="en-US" sz="1400" dirty="0" smtClean="0">
              <a:latin typeface="Consolas" pitchFamily="49" charset="0"/>
              <a:cs typeface="Consolas" pitchFamily="49" charset="0"/>
            </a:endParaRPr>
          </a:p>
          <a:p>
            <a:r>
              <a:rPr lang="en-US" sz="1400" dirty="0" smtClean="0">
                <a:latin typeface="Consolas" pitchFamily="49" charset="0"/>
                <a:cs typeface="Consolas" pitchFamily="49" charset="0"/>
              </a:rPr>
              <a:t>public class </a:t>
            </a:r>
            <a:r>
              <a:rPr lang="en-US" sz="1400" dirty="0" err="1" smtClean="0">
                <a:latin typeface="Consolas" pitchFamily="49" charset="0"/>
                <a:cs typeface="Consolas" pitchFamily="49" charset="0"/>
              </a:rPr>
              <a:t>HelloWorldApp</a:t>
            </a:r>
            <a:r>
              <a:rPr lang="en-US" sz="1400" dirty="0" smtClean="0">
                <a:latin typeface="Consolas" pitchFamily="49" charset="0"/>
                <a:cs typeface="Consolas" pitchFamily="49" charset="0"/>
              </a:rPr>
              <a:t> : </a:t>
            </a:r>
            <a:r>
              <a:rPr lang="en-US" sz="1400" dirty="0" err="1" smtClean="0">
                <a:latin typeface="Consolas" pitchFamily="49" charset="0"/>
                <a:cs typeface="Consolas" pitchFamily="49" charset="0"/>
              </a:rPr>
              <a:t>IApplication</a:t>
            </a:r>
            <a:endParaRPr lang="en-US" sz="1400" dirty="0" smtClean="0">
              <a:latin typeface="Consolas" pitchFamily="49" charset="0"/>
              <a:cs typeface="Consolas" pitchFamily="49" charset="0"/>
            </a:endParaRPr>
          </a:p>
          <a:p>
            <a:r>
              <a:rPr lang="en-US" sz="1400" dirty="0" smtClean="0">
                <a:latin typeface="Consolas" pitchFamily="49" charset="0"/>
                <a:cs typeface="Consolas" pitchFamily="49" charset="0"/>
              </a:rPr>
              <a:t>{</a:t>
            </a:r>
          </a:p>
          <a:p>
            <a:r>
              <a:rPr lang="en-US" sz="1400" dirty="0" smtClean="0">
                <a:latin typeface="Consolas" pitchFamily="49" charset="0"/>
                <a:cs typeface="Consolas" pitchFamily="49" charset="0"/>
              </a:rPr>
              <a:t>    // </a:t>
            </a:r>
            <a:r>
              <a:rPr lang="ru-RU" sz="1400" dirty="0" smtClean="0">
                <a:latin typeface="Consolas" pitchFamily="49" charset="0"/>
                <a:cs typeface="Consolas" pitchFamily="49" charset="0"/>
              </a:rPr>
              <a:t>реализация</a:t>
            </a:r>
            <a:endParaRPr lang="en-US" sz="1400" dirty="0" smtClean="0">
              <a:latin typeface="Consolas" pitchFamily="49" charset="0"/>
              <a:cs typeface="Consolas" pitchFamily="49" charset="0"/>
            </a:endParaRPr>
          </a:p>
          <a:p>
            <a:r>
              <a:rPr lang="en-US" sz="1400" dirty="0" smtClean="0">
                <a:latin typeface="Consolas" pitchFamily="49" charset="0"/>
                <a:cs typeface="Consolas" pitchFamily="49" charset="0"/>
              </a:rPr>
              <a:t>}</a:t>
            </a:r>
          </a:p>
          <a:p>
            <a:endParaRPr lang="en-US" sz="1400" dirty="0" smtClean="0">
              <a:latin typeface="Consolas" pitchFamily="49" charset="0"/>
              <a:cs typeface="Consolas" pitchFamily="49" charset="0"/>
            </a:endParaRPr>
          </a:p>
          <a:p>
            <a:r>
              <a:rPr lang="en-US" sz="1400" dirty="0" smtClean="0">
                <a:latin typeface="Consolas" pitchFamily="49" charset="0"/>
                <a:cs typeface="Consolas" pitchFamily="49" charset="0"/>
              </a:rPr>
              <a:t>public class </a:t>
            </a:r>
            <a:r>
              <a:rPr lang="en-US" sz="1400" dirty="0" err="1" smtClean="0">
                <a:latin typeface="Consolas" pitchFamily="49" charset="0"/>
                <a:cs typeface="Consolas" pitchFamily="49" charset="0"/>
              </a:rPr>
              <a:t>VeryBigApp</a:t>
            </a:r>
            <a:r>
              <a:rPr lang="en-US" sz="1400" dirty="0" smtClean="0">
                <a:latin typeface="Consolas" pitchFamily="49" charset="0"/>
                <a:cs typeface="Consolas" pitchFamily="49" charset="0"/>
              </a:rPr>
              <a:t> : </a:t>
            </a:r>
            <a:r>
              <a:rPr lang="en-US" sz="1400" dirty="0" err="1" smtClean="0">
                <a:latin typeface="Consolas" pitchFamily="49" charset="0"/>
                <a:cs typeface="Consolas" pitchFamily="49" charset="0"/>
              </a:rPr>
              <a:t>IApplication</a:t>
            </a:r>
            <a:endParaRPr lang="en-US" sz="1400" dirty="0" smtClean="0">
              <a:latin typeface="Consolas" pitchFamily="49" charset="0"/>
              <a:cs typeface="Consolas" pitchFamily="49" charset="0"/>
            </a:endParaRPr>
          </a:p>
          <a:p>
            <a:r>
              <a:rPr lang="en-US" sz="1400" dirty="0" smtClean="0">
                <a:latin typeface="Consolas" pitchFamily="49" charset="0"/>
                <a:cs typeface="Consolas" pitchFamily="49" charset="0"/>
              </a:rPr>
              <a:t>{</a:t>
            </a:r>
          </a:p>
          <a:p>
            <a:r>
              <a:rPr lang="en-US" sz="1400" dirty="0" smtClean="0">
                <a:latin typeface="Consolas" pitchFamily="49" charset="0"/>
                <a:cs typeface="Consolas" pitchFamily="49" charset="0"/>
              </a:rPr>
              <a:t>    // </a:t>
            </a:r>
            <a:r>
              <a:rPr lang="ru-RU" sz="1400" dirty="0" smtClean="0">
                <a:latin typeface="Consolas" pitchFamily="49" charset="0"/>
                <a:cs typeface="Consolas" pitchFamily="49" charset="0"/>
              </a:rPr>
              <a:t>реализация</a:t>
            </a:r>
            <a:endParaRPr lang="en-US" sz="1400" dirty="0" smtClean="0">
              <a:latin typeface="Consolas" pitchFamily="49" charset="0"/>
              <a:cs typeface="Consolas" pitchFamily="49" charset="0"/>
            </a:endParaRPr>
          </a:p>
          <a:p>
            <a:r>
              <a:rPr lang="en-US" sz="1400" dirty="0" smtClean="0">
                <a:latin typeface="Consolas" pitchFamily="49" charset="0"/>
                <a:cs typeface="Consolas" pitchFamily="49" charset="0"/>
              </a:rPr>
              <a:t>}</a:t>
            </a:r>
            <a:endParaRPr lang="en-US" sz="1400" dirty="0">
              <a:latin typeface="Consolas" pitchFamily="49" charset="0"/>
              <a:cs typeface="Consolas" pitchFamily="49" charset="0"/>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le 1"/>
          <p:cNvSpPr>
            <a:spLocks noGrp="1"/>
          </p:cNvSpPr>
          <p:nvPr>
            <p:ph type="title"/>
          </p:nvPr>
        </p:nvSpPr>
        <p:spPr>
          <a:xfrm>
            <a:off x="457200" y="762000"/>
            <a:ext cx="8229600" cy="704851"/>
          </a:xfrm>
        </p:spPr>
        <p:txBody>
          <a:bodyPr/>
          <a:lstStyle/>
          <a:p>
            <a:pPr eaLnBrk="1" hangingPunct="1"/>
            <a:r>
              <a:rPr lang="en-US" sz="4000" dirty="0" smtClean="0"/>
              <a:t>DIP</a:t>
            </a:r>
            <a:r>
              <a:rPr lang="ru-RU" sz="4000" dirty="0" smtClean="0"/>
              <a:t>:</a:t>
            </a:r>
            <a:r>
              <a:rPr lang="en-US" sz="4000" dirty="0" smtClean="0"/>
              <a:t> </a:t>
            </a:r>
            <a:r>
              <a:rPr lang="ru-RU" sz="4000" dirty="0" smtClean="0"/>
              <a:t>правильный вариант</a:t>
            </a:r>
            <a:endParaRPr lang="en-US" sz="4000" dirty="0" smtClean="0"/>
          </a:p>
        </p:txBody>
      </p:sp>
      <p:sp>
        <p:nvSpPr>
          <p:cNvPr id="39939" name="Rectangle 7"/>
          <p:cNvSpPr>
            <a:spLocks noChangeArrowheads="1"/>
          </p:cNvSpPr>
          <p:nvPr/>
        </p:nvSpPr>
        <p:spPr bwMode="auto">
          <a:xfrm>
            <a:off x="762000" y="1752600"/>
            <a:ext cx="7924800" cy="353943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p>
            <a:r>
              <a:rPr lang="en-US" sz="1400" dirty="0">
                <a:latin typeface="Consolas" pitchFamily="49" charset="0"/>
                <a:cs typeface="Consolas" pitchFamily="49" charset="0"/>
              </a:rPr>
              <a:t>class Developer</a:t>
            </a:r>
          </a:p>
          <a:p>
            <a:r>
              <a:rPr lang="en-US" sz="1400" dirty="0">
                <a:latin typeface="Consolas" pitchFamily="49" charset="0"/>
                <a:cs typeface="Consolas" pitchFamily="49" charset="0"/>
              </a:rPr>
              <a:t>{</a:t>
            </a:r>
          </a:p>
          <a:p>
            <a:r>
              <a:rPr lang="ru-RU" sz="1400" dirty="0">
                <a:latin typeface="Consolas" pitchFamily="49" charset="0"/>
                <a:cs typeface="Consolas" pitchFamily="49" charset="0"/>
              </a:rPr>
              <a:t>    </a:t>
            </a:r>
            <a:r>
              <a:rPr lang="en-US" sz="1400" dirty="0">
                <a:latin typeface="Consolas" pitchFamily="49" charset="0"/>
                <a:cs typeface="Consolas" pitchFamily="49" charset="0"/>
              </a:rPr>
              <a:t>public void </a:t>
            </a:r>
            <a:r>
              <a:rPr lang="en-US" sz="1400" dirty="0" err="1">
                <a:latin typeface="Consolas" pitchFamily="49" charset="0"/>
                <a:cs typeface="Consolas" pitchFamily="49" charset="0"/>
              </a:rPr>
              <a:t>WriteApplication</a:t>
            </a:r>
            <a:r>
              <a:rPr lang="en-US" sz="1400" dirty="0">
                <a:latin typeface="Consolas" pitchFamily="49" charset="0"/>
                <a:cs typeface="Consolas" pitchFamily="49" charset="0"/>
              </a:rPr>
              <a:t>(</a:t>
            </a:r>
            <a:r>
              <a:rPr lang="en-US" sz="1400" dirty="0" err="1">
                <a:latin typeface="Consolas" pitchFamily="49" charset="0"/>
                <a:cs typeface="Consolas" pitchFamily="49" charset="0"/>
              </a:rPr>
              <a:t>IApplication</a:t>
            </a:r>
            <a:r>
              <a:rPr lang="en-US" sz="1400" dirty="0">
                <a:latin typeface="Consolas" pitchFamily="49" charset="0"/>
                <a:cs typeface="Consolas" pitchFamily="49" charset="0"/>
              </a:rPr>
              <a:t> app)</a:t>
            </a:r>
          </a:p>
          <a:p>
            <a:r>
              <a:rPr lang="en-US" sz="1400" dirty="0">
                <a:latin typeface="Consolas" pitchFamily="49" charset="0"/>
                <a:cs typeface="Consolas" pitchFamily="49" charset="0"/>
              </a:rPr>
              <a:t>    {</a:t>
            </a:r>
          </a:p>
          <a:p>
            <a:r>
              <a:rPr lang="en-US" sz="1400" dirty="0">
                <a:latin typeface="Consolas" pitchFamily="49" charset="0"/>
                <a:cs typeface="Consolas" pitchFamily="49" charset="0"/>
              </a:rPr>
              <a:t>        </a:t>
            </a:r>
            <a:r>
              <a:rPr lang="en-US" sz="1400" dirty="0" err="1">
                <a:latin typeface="Consolas" pitchFamily="49" charset="0"/>
                <a:cs typeface="Consolas" pitchFamily="49" charset="0"/>
              </a:rPr>
              <a:t>WriteCode</a:t>
            </a:r>
            <a:r>
              <a:rPr lang="en-US" sz="1400" dirty="0">
                <a:latin typeface="Consolas" pitchFamily="49" charset="0"/>
                <a:cs typeface="Consolas" pitchFamily="49" charset="0"/>
              </a:rPr>
              <a:t>(app);</a:t>
            </a:r>
          </a:p>
          <a:p>
            <a:r>
              <a:rPr lang="en-US" sz="1400" dirty="0">
                <a:latin typeface="Consolas" pitchFamily="49" charset="0"/>
                <a:cs typeface="Consolas" pitchFamily="49" charset="0"/>
              </a:rPr>
              <a:t>    }</a:t>
            </a:r>
          </a:p>
          <a:p>
            <a:endParaRPr lang="en-US" sz="1400" dirty="0">
              <a:latin typeface="Consolas" pitchFamily="49" charset="0"/>
              <a:cs typeface="Consolas" pitchFamily="49" charset="0"/>
            </a:endParaRPr>
          </a:p>
          <a:p>
            <a:r>
              <a:rPr lang="en-US" sz="1400" dirty="0">
                <a:latin typeface="Consolas" pitchFamily="49" charset="0"/>
                <a:cs typeface="Consolas" pitchFamily="49" charset="0"/>
              </a:rPr>
              <a:t>    private void </a:t>
            </a:r>
            <a:r>
              <a:rPr lang="en-US" sz="1400" dirty="0" err="1">
                <a:latin typeface="Consolas" pitchFamily="49" charset="0"/>
                <a:cs typeface="Consolas" pitchFamily="49" charset="0"/>
              </a:rPr>
              <a:t>WriteCode</a:t>
            </a:r>
            <a:r>
              <a:rPr lang="en-US" sz="1400" dirty="0">
                <a:latin typeface="Consolas" pitchFamily="49" charset="0"/>
                <a:cs typeface="Consolas" pitchFamily="49" charset="0"/>
              </a:rPr>
              <a:t>() { ... };</a:t>
            </a:r>
          </a:p>
          <a:p>
            <a:r>
              <a:rPr lang="en-US" sz="1400" dirty="0">
                <a:latin typeface="Consolas" pitchFamily="49" charset="0"/>
                <a:cs typeface="Consolas" pitchFamily="49" charset="0"/>
              </a:rPr>
              <a:t>}</a:t>
            </a:r>
          </a:p>
          <a:p>
            <a:endParaRPr lang="en-US" sz="1400" dirty="0">
              <a:latin typeface="Consolas" pitchFamily="49" charset="0"/>
              <a:cs typeface="Consolas" pitchFamily="49" charset="0"/>
            </a:endParaRPr>
          </a:p>
          <a:p>
            <a:r>
              <a:rPr lang="en-US" sz="1400" dirty="0">
                <a:latin typeface="Consolas" pitchFamily="49" charset="0"/>
                <a:cs typeface="Consolas" pitchFamily="49" charset="0"/>
              </a:rPr>
              <a:t>public static void Main()</a:t>
            </a:r>
          </a:p>
          <a:p>
            <a:r>
              <a:rPr lang="en-US" sz="1400" dirty="0">
                <a:latin typeface="Consolas" pitchFamily="49" charset="0"/>
                <a:cs typeface="Consolas" pitchFamily="49" charset="0"/>
              </a:rPr>
              <a:t>{</a:t>
            </a:r>
          </a:p>
          <a:p>
            <a:r>
              <a:rPr lang="en-US" sz="1400" dirty="0">
                <a:latin typeface="Consolas" pitchFamily="49" charset="0"/>
                <a:cs typeface="Consolas" pitchFamily="49" charset="0"/>
              </a:rPr>
              <a:t>    Developer </a:t>
            </a:r>
            <a:r>
              <a:rPr lang="en-US" sz="1400" dirty="0" err="1">
                <a:latin typeface="Consolas" pitchFamily="49" charset="0"/>
                <a:cs typeface="Consolas" pitchFamily="49" charset="0"/>
              </a:rPr>
              <a:t>dev</a:t>
            </a:r>
            <a:r>
              <a:rPr lang="en-US" sz="1400" dirty="0">
                <a:latin typeface="Consolas" pitchFamily="49" charset="0"/>
                <a:cs typeface="Consolas" pitchFamily="49" charset="0"/>
              </a:rPr>
              <a:t> = new Developer();</a:t>
            </a:r>
          </a:p>
          <a:p>
            <a:r>
              <a:rPr lang="en-US" sz="1400" dirty="0">
                <a:latin typeface="Consolas" pitchFamily="49" charset="0"/>
                <a:cs typeface="Consolas" pitchFamily="49" charset="0"/>
              </a:rPr>
              <a:t>    </a:t>
            </a:r>
            <a:r>
              <a:rPr lang="en-US" sz="1400" dirty="0" err="1">
                <a:latin typeface="Consolas" pitchFamily="49" charset="0"/>
                <a:cs typeface="Consolas" pitchFamily="49" charset="0"/>
              </a:rPr>
              <a:t>IApplication</a:t>
            </a:r>
            <a:r>
              <a:rPr lang="en-US" sz="1400" dirty="0">
                <a:latin typeface="Consolas" pitchFamily="49" charset="0"/>
                <a:cs typeface="Consolas" pitchFamily="49" charset="0"/>
              </a:rPr>
              <a:t> app = new </a:t>
            </a:r>
            <a:r>
              <a:rPr lang="en-US" sz="1400" dirty="0" err="1">
                <a:solidFill>
                  <a:srgbClr val="FF0000"/>
                </a:solidFill>
                <a:latin typeface="Consolas" pitchFamily="49" charset="0"/>
                <a:cs typeface="Consolas" pitchFamily="49" charset="0"/>
              </a:rPr>
              <a:t>VeryBigApp</a:t>
            </a:r>
            <a:r>
              <a:rPr lang="en-US" sz="1400" dirty="0">
                <a:latin typeface="Consolas" pitchFamily="49" charset="0"/>
                <a:cs typeface="Consolas" pitchFamily="49" charset="0"/>
              </a:rPr>
              <a:t>(); // </a:t>
            </a:r>
            <a:r>
              <a:rPr lang="ru-RU" sz="1400" dirty="0">
                <a:latin typeface="Consolas" pitchFamily="49" charset="0"/>
                <a:cs typeface="Consolas" pitchFamily="49" charset="0"/>
              </a:rPr>
              <a:t>теперь мы умеем писать что угодно</a:t>
            </a:r>
            <a:endParaRPr lang="en-US" sz="1400" dirty="0">
              <a:latin typeface="Consolas" pitchFamily="49" charset="0"/>
              <a:cs typeface="Consolas" pitchFamily="49" charset="0"/>
            </a:endParaRPr>
          </a:p>
          <a:p>
            <a:r>
              <a:rPr lang="en-US" sz="1400" dirty="0">
                <a:latin typeface="Consolas" pitchFamily="49" charset="0"/>
                <a:cs typeface="Consolas" pitchFamily="49" charset="0"/>
              </a:rPr>
              <a:t>    </a:t>
            </a:r>
            <a:r>
              <a:rPr lang="en-US" sz="1400" dirty="0" err="1">
                <a:latin typeface="Consolas" pitchFamily="49" charset="0"/>
                <a:cs typeface="Consolas" pitchFamily="49" charset="0"/>
              </a:rPr>
              <a:t>dev.WriteApplication</a:t>
            </a:r>
            <a:r>
              <a:rPr lang="en-US" sz="1400" dirty="0">
                <a:latin typeface="Consolas" pitchFamily="49" charset="0"/>
                <a:cs typeface="Consolas" pitchFamily="49" charset="0"/>
              </a:rPr>
              <a:t>(app);</a:t>
            </a:r>
          </a:p>
          <a:p>
            <a:r>
              <a:rPr lang="en-US" sz="1400" dirty="0">
                <a:latin typeface="Consolas" pitchFamily="49" charset="0"/>
                <a:cs typeface="Consolas" pitchFamily="49" charset="0"/>
              </a:rPr>
              <a:t>}</a:t>
            </a:r>
          </a:p>
        </p:txBody>
      </p:sp>
      <p:sp>
        <p:nvSpPr>
          <p:cNvPr id="39940" name="Rectangle 3"/>
          <p:cNvSpPr>
            <a:spLocks noChangeArrowheads="1"/>
          </p:cNvSpPr>
          <p:nvPr/>
        </p:nvSpPr>
        <p:spPr bwMode="auto">
          <a:xfrm>
            <a:off x="609600" y="5476876"/>
            <a:ext cx="7010400" cy="923330"/>
          </a:xfrm>
          <a:prstGeom prst="rect">
            <a:avLst/>
          </a:prstGeom>
          <a:noFill/>
          <a:ln w="9525">
            <a:noFill/>
            <a:miter lim="800000"/>
            <a:headEnd/>
            <a:tailEnd/>
          </a:ln>
        </p:spPr>
        <p:txBody>
          <a:bodyPr>
            <a:spAutoFit/>
          </a:bodyPr>
          <a:lstStyle/>
          <a:p>
            <a:pPr>
              <a:defRPr/>
            </a:pPr>
            <a:r>
              <a:rPr lang="ru-RU" dirty="0">
                <a:latin typeface="+mj-lt"/>
                <a:cs typeface="Courier New" pitchFamily="49" charset="0"/>
              </a:rPr>
              <a:t>Это шаблон </a:t>
            </a:r>
            <a:r>
              <a:rPr lang="en-US" dirty="0">
                <a:latin typeface="+mj-lt"/>
                <a:cs typeface="Courier New" pitchFamily="49" charset="0"/>
              </a:rPr>
              <a:t>Dependency Injection</a:t>
            </a:r>
            <a:r>
              <a:rPr lang="ru-RU" dirty="0">
                <a:latin typeface="+mj-lt"/>
                <a:cs typeface="Courier New" pitchFamily="49" charset="0"/>
              </a:rPr>
              <a:t> (</a:t>
            </a:r>
            <a:r>
              <a:rPr lang="en-US" dirty="0">
                <a:latin typeface="+mj-lt"/>
                <a:cs typeface="Courier New" pitchFamily="49" charset="0"/>
              </a:rPr>
              <a:t>Method Injection</a:t>
            </a:r>
            <a:r>
              <a:rPr lang="ru-RU" dirty="0">
                <a:latin typeface="+mj-lt"/>
                <a:cs typeface="Courier New" pitchFamily="49" charset="0"/>
              </a:rPr>
              <a:t>),</a:t>
            </a:r>
            <a:r>
              <a:rPr lang="en-US" dirty="0">
                <a:latin typeface="+mj-lt"/>
                <a:cs typeface="Courier New" pitchFamily="49" charset="0"/>
              </a:rPr>
              <a:t> </a:t>
            </a:r>
            <a:r>
              <a:rPr lang="ru-RU" dirty="0">
                <a:latin typeface="+mj-lt"/>
                <a:cs typeface="Courier New" pitchFamily="49" charset="0"/>
              </a:rPr>
              <a:t>но можно использовать и другие шаблоны (например, </a:t>
            </a:r>
            <a:r>
              <a:rPr lang="en-US" dirty="0">
                <a:latin typeface="+mj-lt"/>
                <a:cs typeface="Courier New" pitchFamily="49" charset="0"/>
              </a:rPr>
              <a:t>Service Locator</a:t>
            </a:r>
            <a:r>
              <a:rPr lang="ru-RU" dirty="0">
                <a:latin typeface="+mj-lt"/>
                <a:cs typeface="Courier New" pitchFamily="49" charset="0"/>
              </a:rPr>
              <a:t>), а также </a:t>
            </a:r>
            <a:r>
              <a:rPr lang="en-US" dirty="0" err="1">
                <a:latin typeface="+mj-lt"/>
                <a:cs typeface="Courier New" pitchFamily="49" charset="0"/>
              </a:rPr>
              <a:t>IoC</a:t>
            </a:r>
            <a:r>
              <a:rPr lang="en-US" dirty="0">
                <a:latin typeface="+mj-lt"/>
                <a:cs typeface="Courier New" pitchFamily="49" charset="0"/>
              </a:rPr>
              <a:t> Frameworks</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t>DIP</a:t>
            </a:r>
            <a:r>
              <a:rPr lang="ru-RU" sz="4400" dirty="0"/>
              <a:t>: </a:t>
            </a:r>
            <a:r>
              <a:rPr lang="en-US" sz="4400" dirty="0"/>
              <a:t>Dependency Inversion Principle</a:t>
            </a:r>
            <a:endParaRPr lang="en-US" dirty="0"/>
          </a:p>
        </p:txBody>
      </p:sp>
      <p:pic>
        <p:nvPicPr>
          <p:cNvPr id="5" name="Content Placeholder 4"/>
          <p:cNvPicPr>
            <a:picLocks noGrp="1" noChangeAspect="1"/>
          </p:cNvPicPr>
          <p:nvPr>
            <p:ph idx="1"/>
          </p:nvPr>
        </p:nvPicPr>
        <p:blipFill>
          <a:blip r:embed="rId3"/>
          <a:stretch>
            <a:fillRect/>
          </a:stretch>
        </p:blipFill>
        <p:spPr>
          <a:xfrm>
            <a:off x="1600200" y="1690689"/>
            <a:ext cx="5869840" cy="4335836"/>
          </a:xfrm>
          <a:prstGeom prst="rect">
            <a:avLst/>
          </a:prstGeom>
        </p:spPr>
      </p:pic>
      <p:sp>
        <p:nvSpPr>
          <p:cNvPr id="6" name="Rectangle 5"/>
          <p:cNvSpPr/>
          <p:nvPr/>
        </p:nvSpPr>
        <p:spPr>
          <a:xfrm>
            <a:off x="990600" y="6172200"/>
            <a:ext cx="8153400" cy="584775"/>
          </a:xfrm>
          <a:prstGeom prst="rect">
            <a:avLst/>
          </a:prstGeom>
        </p:spPr>
        <p:txBody>
          <a:bodyPr wrap="square">
            <a:spAutoFit/>
          </a:bodyPr>
          <a:lstStyle/>
          <a:p>
            <a:pPr algn="just"/>
            <a:r>
              <a:rPr lang="ru-RU" sz="1600" dirty="0">
                <a:solidFill>
                  <a:srgbClr val="000000"/>
                </a:solidFill>
                <a:latin typeface="Verdana" charset="0"/>
              </a:rPr>
              <a:t>Основная идея этого паттерна в том, что и контроллер и представление зависят от модели, но модель никак не зависит от этих двух </a:t>
            </a:r>
            <a:r>
              <a:rPr lang="ru-RU" sz="1600" dirty="0" smtClean="0">
                <a:solidFill>
                  <a:srgbClr val="000000"/>
                </a:solidFill>
                <a:latin typeface="Verdana" charset="0"/>
              </a:rPr>
              <a:t>компонент</a:t>
            </a:r>
            <a:endParaRPr lang="en-US" sz="1600" dirty="0"/>
          </a:p>
        </p:txBody>
      </p:sp>
    </p:spTree>
    <p:extLst>
      <p:ext uri="{BB962C8B-B14F-4D97-AF65-F5344CB8AC3E}">
        <p14:creationId xmlns:p14="http://schemas.microsoft.com/office/powerpoint/2010/main" val="24524085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t>DIP</a:t>
            </a:r>
            <a:r>
              <a:rPr lang="ru-RU" sz="4400" dirty="0"/>
              <a:t>: </a:t>
            </a:r>
            <a:r>
              <a:rPr lang="en-US" sz="4400" dirty="0"/>
              <a:t>Dependency Inversion Principle</a:t>
            </a:r>
            <a:endParaRPr lang="en-US" dirty="0"/>
          </a:p>
        </p:txBody>
      </p:sp>
      <p:pic>
        <p:nvPicPr>
          <p:cNvPr id="4" name="Content Placeholder 3"/>
          <p:cNvPicPr>
            <a:picLocks noGrp="1" noChangeAspect="1"/>
          </p:cNvPicPr>
          <p:nvPr>
            <p:ph idx="1"/>
          </p:nvPr>
        </p:nvPicPr>
        <p:blipFill>
          <a:blip r:embed="rId2"/>
          <a:stretch>
            <a:fillRect/>
          </a:stretch>
        </p:blipFill>
        <p:spPr>
          <a:xfrm>
            <a:off x="1918660" y="1825625"/>
            <a:ext cx="5306679" cy="4351338"/>
          </a:xfrm>
          <a:prstGeom prst="rect">
            <a:avLst/>
          </a:prstGeom>
        </p:spPr>
      </p:pic>
    </p:spTree>
    <p:extLst>
      <p:ext uri="{BB962C8B-B14F-4D97-AF65-F5344CB8AC3E}">
        <p14:creationId xmlns:p14="http://schemas.microsoft.com/office/powerpoint/2010/main" val="102836361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title"/>
          </p:nvPr>
        </p:nvSpPr>
        <p:spPr>
          <a:xfrm>
            <a:off x="457200" y="762000"/>
            <a:ext cx="8229600" cy="704851"/>
          </a:xfrm>
        </p:spPr>
        <p:txBody>
          <a:bodyPr/>
          <a:lstStyle/>
          <a:p>
            <a:pPr eaLnBrk="1" hangingPunct="1"/>
            <a:r>
              <a:rPr lang="ru-RU" sz="4000" dirty="0" smtClean="0"/>
              <a:t>Технический долг</a:t>
            </a:r>
            <a:endParaRPr lang="en-US" sz="4000" dirty="0" smtClean="0"/>
          </a:p>
        </p:txBody>
      </p:sp>
      <p:sp>
        <p:nvSpPr>
          <p:cNvPr id="11272" name="Content Placeholder 2"/>
          <p:cNvSpPr>
            <a:spLocks noGrp="1"/>
          </p:cNvSpPr>
          <p:nvPr>
            <p:ph idx="1"/>
          </p:nvPr>
        </p:nvSpPr>
        <p:spPr>
          <a:xfrm>
            <a:off x="5638800" y="1828800"/>
            <a:ext cx="3352800" cy="1143000"/>
          </a:xfrm>
        </p:spPr>
        <p:txBody>
          <a:bodyPr/>
          <a:lstStyle/>
          <a:p>
            <a:pPr eaLnBrk="1" hangingPunct="1">
              <a:defRPr/>
            </a:pPr>
            <a:r>
              <a:rPr lang="ru-RU" sz="2000" dirty="0" smtClean="0">
                <a:latin typeface="+mj-lt"/>
              </a:rPr>
              <a:t>увеличение времени на изменения</a:t>
            </a:r>
          </a:p>
          <a:p>
            <a:pPr eaLnBrk="1" hangingPunct="1">
              <a:defRPr/>
            </a:pPr>
            <a:r>
              <a:rPr lang="ru-RU" sz="2000" dirty="0" smtClean="0">
                <a:latin typeface="+mj-lt"/>
              </a:rPr>
              <a:t>рост количества ошибок</a:t>
            </a:r>
          </a:p>
          <a:p>
            <a:pPr eaLnBrk="1" hangingPunct="1">
              <a:defRPr/>
            </a:pPr>
            <a:endParaRPr lang="en-US" dirty="0" smtClean="0"/>
          </a:p>
        </p:txBody>
      </p:sp>
      <p:pic>
        <p:nvPicPr>
          <p:cNvPr id="11267" name="Picture 2" descr="http://www.creditshelp.ru/images/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29000" y="3657602"/>
            <a:ext cx="2514600" cy="15509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1268" name="TextBox 5"/>
          <p:cNvSpPr txBox="1">
            <a:spLocks noChangeArrowheads="1"/>
          </p:cNvSpPr>
          <p:nvPr/>
        </p:nvSpPr>
        <p:spPr bwMode="auto">
          <a:xfrm>
            <a:off x="3886200" y="2514602"/>
            <a:ext cx="647934" cy="76944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ru-RU" sz="4400">
                <a:latin typeface="Constantia" pitchFamily="18" charset="0"/>
              </a:rPr>
              <a:t>%</a:t>
            </a:r>
            <a:endParaRPr lang="en-US" sz="4400">
              <a:latin typeface="Constantia" pitchFamily="18" charset="0"/>
            </a:endParaRPr>
          </a:p>
        </p:txBody>
      </p:sp>
      <p:sp>
        <p:nvSpPr>
          <p:cNvPr id="11269" name="TextBox 6"/>
          <p:cNvSpPr txBox="1">
            <a:spLocks noChangeArrowheads="1"/>
          </p:cNvSpPr>
          <p:nvPr/>
        </p:nvSpPr>
        <p:spPr bwMode="auto">
          <a:xfrm>
            <a:off x="4800600" y="2286002"/>
            <a:ext cx="647934" cy="76944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ru-RU" sz="4400">
                <a:latin typeface="Constantia" pitchFamily="18" charset="0"/>
              </a:rPr>
              <a:t>%</a:t>
            </a:r>
            <a:endParaRPr lang="en-US" sz="4400">
              <a:latin typeface="Constantia" pitchFamily="18" charset="0"/>
            </a:endParaRPr>
          </a:p>
        </p:txBody>
      </p:sp>
      <p:sp>
        <p:nvSpPr>
          <p:cNvPr id="11270" name="TextBox 7"/>
          <p:cNvSpPr txBox="1">
            <a:spLocks noChangeArrowheads="1"/>
          </p:cNvSpPr>
          <p:nvPr/>
        </p:nvSpPr>
        <p:spPr bwMode="auto">
          <a:xfrm>
            <a:off x="4191000" y="1752602"/>
            <a:ext cx="647934" cy="76944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ru-RU" sz="4400">
                <a:latin typeface="Constantia" pitchFamily="18" charset="0"/>
              </a:rPr>
              <a:t>%</a:t>
            </a:r>
            <a:endParaRPr lang="en-US" sz="4400">
              <a:latin typeface="Constantia" pitchFamily="18" charset="0"/>
            </a:endParaRPr>
          </a:p>
        </p:txBody>
      </p:sp>
      <p:sp>
        <p:nvSpPr>
          <p:cNvPr id="11271" name="TextBox 8"/>
          <p:cNvSpPr txBox="1">
            <a:spLocks noChangeArrowheads="1"/>
          </p:cNvSpPr>
          <p:nvPr/>
        </p:nvSpPr>
        <p:spPr bwMode="auto">
          <a:xfrm>
            <a:off x="3962401" y="5257800"/>
            <a:ext cx="1666418" cy="400110"/>
          </a:xfrm>
          <a:prstGeom prst="rect">
            <a:avLst/>
          </a:prstGeom>
          <a:noFill/>
          <a:ln w="9525">
            <a:noFill/>
            <a:miter lim="800000"/>
            <a:headEnd/>
            <a:tailEnd/>
          </a:ln>
        </p:spPr>
        <p:txBody>
          <a:bodyPr wrap="none">
            <a:spAutoFit/>
          </a:bodyPr>
          <a:lstStyle/>
          <a:p>
            <a:pPr>
              <a:defRPr/>
            </a:pPr>
            <a:r>
              <a:rPr lang="ru-RU" sz="2000" dirty="0">
                <a:latin typeface="+mj-lt"/>
              </a:rPr>
              <a:t>Тело кредита</a:t>
            </a:r>
            <a:endParaRPr lang="en-US" sz="2000" dirty="0">
              <a:latin typeface="+mj-lt"/>
            </a:endParaRPr>
          </a:p>
        </p:txBody>
      </p:sp>
      <p:sp>
        <p:nvSpPr>
          <p:cNvPr id="12" name="Right Arrow 11"/>
          <p:cNvSpPr/>
          <p:nvPr/>
        </p:nvSpPr>
        <p:spPr>
          <a:xfrm>
            <a:off x="609600" y="5257800"/>
            <a:ext cx="2819400" cy="228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3" name="Right Arrow 12"/>
          <p:cNvSpPr/>
          <p:nvPr/>
        </p:nvSpPr>
        <p:spPr>
          <a:xfrm>
            <a:off x="5943600" y="5257800"/>
            <a:ext cx="2819400" cy="228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4" name="Content Placeholder 2"/>
          <p:cNvSpPr txBox="1">
            <a:spLocks/>
          </p:cNvSpPr>
          <p:nvPr/>
        </p:nvSpPr>
        <p:spPr>
          <a:xfrm>
            <a:off x="304800" y="3962400"/>
            <a:ext cx="3505200" cy="1143000"/>
          </a:xfrm>
          <a:prstGeom prst="rect">
            <a:avLst/>
          </a:prstGeom>
        </p:spPr>
        <p:txBody>
          <a:bodyPr>
            <a:normAutofit/>
          </a:bodyPr>
          <a:lstStyle/>
          <a:p>
            <a:pPr marL="274320" indent="-274320" fontAlgn="auto">
              <a:spcBef>
                <a:spcPct val="20000"/>
              </a:spcBef>
              <a:spcAft>
                <a:spcPts val="0"/>
              </a:spcAft>
              <a:buClr>
                <a:schemeClr val="accent3"/>
              </a:buClr>
              <a:buSzPct val="95000"/>
              <a:buFont typeface="Wingdings 2"/>
              <a:buChar char=""/>
              <a:defRPr/>
            </a:pPr>
            <a:r>
              <a:rPr lang="ru-RU" sz="2000" dirty="0">
                <a:latin typeface="+mj-lt"/>
                <a:cs typeface="+mn-cs"/>
              </a:rPr>
              <a:t>черновая разработка</a:t>
            </a:r>
          </a:p>
          <a:p>
            <a:pPr marL="274320" indent="-274320" fontAlgn="auto">
              <a:spcBef>
                <a:spcPct val="20000"/>
              </a:spcBef>
              <a:spcAft>
                <a:spcPts val="0"/>
              </a:spcAft>
              <a:buClr>
                <a:schemeClr val="accent3"/>
              </a:buClr>
              <a:buSzPct val="95000"/>
              <a:buFont typeface="Wingdings 2"/>
              <a:buChar char=""/>
              <a:defRPr/>
            </a:pPr>
            <a:r>
              <a:rPr lang="ru-RU" sz="2000" dirty="0">
                <a:latin typeface="+mj-lt"/>
                <a:cs typeface="+mn-cs"/>
              </a:rPr>
              <a:t>отсутствие проектирования</a:t>
            </a:r>
          </a:p>
          <a:p>
            <a:pPr marL="274320" indent="-274320" fontAlgn="auto">
              <a:spcBef>
                <a:spcPct val="20000"/>
              </a:spcBef>
              <a:spcAft>
                <a:spcPts val="0"/>
              </a:spcAft>
              <a:buClr>
                <a:schemeClr val="accent3"/>
              </a:buClr>
              <a:buSzPct val="95000"/>
              <a:buFont typeface="Wingdings 2"/>
              <a:buChar char=""/>
              <a:defRPr/>
            </a:pPr>
            <a:endParaRPr lang="en-US" sz="2600" dirty="0">
              <a:latin typeface="+mn-lt"/>
              <a:cs typeface="+mn-cs"/>
            </a:endParaRPr>
          </a:p>
        </p:txBody>
      </p:sp>
      <p:sp>
        <p:nvSpPr>
          <p:cNvPr id="15" name="Content Placeholder 2"/>
          <p:cNvSpPr txBox="1">
            <a:spLocks/>
          </p:cNvSpPr>
          <p:nvPr/>
        </p:nvSpPr>
        <p:spPr>
          <a:xfrm>
            <a:off x="5715000" y="3962400"/>
            <a:ext cx="3048000" cy="1143000"/>
          </a:xfrm>
          <a:prstGeom prst="rect">
            <a:avLst/>
          </a:prstGeom>
        </p:spPr>
        <p:txBody>
          <a:bodyPr>
            <a:normAutofit/>
          </a:bodyPr>
          <a:lstStyle/>
          <a:p>
            <a:pPr marL="274320" indent="-274320" fontAlgn="auto">
              <a:spcBef>
                <a:spcPct val="20000"/>
              </a:spcBef>
              <a:spcAft>
                <a:spcPts val="0"/>
              </a:spcAft>
              <a:buClr>
                <a:schemeClr val="accent3"/>
              </a:buClr>
              <a:buSzPct val="95000"/>
              <a:buFont typeface="Wingdings 2"/>
              <a:buChar char=""/>
              <a:defRPr/>
            </a:pPr>
            <a:r>
              <a:rPr lang="ru-RU" sz="2000" dirty="0">
                <a:latin typeface="+mj-lt"/>
                <a:cs typeface="+mn-cs"/>
              </a:rPr>
              <a:t>рефакторинг</a:t>
            </a:r>
          </a:p>
          <a:p>
            <a:pPr marL="274320" indent="-274320" fontAlgn="auto">
              <a:spcBef>
                <a:spcPct val="20000"/>
              </a:spcBef>
              <a:spcAft>
                <a:spcPts val="0"/>
              </a:spcAft>
              <a:buClr>
                <a:schemeClr val="accent3"/>
              </a:buClr>
              <a:buSzPct val="95000"/>
              <a:buFont typeface="Wingdings 2"/>
              <a:buChar char=""/>
              <a:defRPr/>
            </a:pPr>
            <a:r>
              <a:rPr lang="ru-RU" sz="2000" dirty="0">
                <a:latin typeface="+mj-lt"/>
                <a:cs typeface="+mn-cs"/>
              </a:rPr>
              <a:t>улучшение качества дизайна и кода</a:t>
            </a:r>
          </a:p>
        </p:txBody>
      </p:sp>
      <p:sp>
        <p:nvSpPr>
          <p:cNvPr id="11281" name="Rectangle 15"/>
          <p:cNvSpPr>
            <a:spLocks noChangeArrowheads="1"/>
          </p:cNvSpPr>
          <p:nvPr/>
        </p:nvSpPr>
        <p:spPr bwMode="auto">
          <a:xfrm>
            <a:off x="228600" y="6009503"/>
            <a:ext cx="8229600" cy="400110"/>
          </a:xfrm>
          <a:prstGeom prst="rect">
            <a:avLst/>
          </a:prstGeom>
          <a:noFill/>
          <a:ln w="9525">
            <a:noFill/>
            <a:miter lim="800000"/>
            <a:headEnd/>
            <a:tailEnd/>
          </a:ln>
        </p:spPr>
        <p:txBody>
          <a:bodyPr>
            <a:spAutoFit/>
          </a:bodyPr>
          <a:lstStyle/>
          <a:p>
            <a:pPr>
              <a:defRPr/>
            </a:pPr>
            <a:r>
              <a:rPr lang="ru-RU" sz="2000" dirty="0" smtClean="0">
                <a:latin typeface="+mj-lt"/>
              </a:rPr>
              <a:t>Вывод</a:t>
            </a:r>
            <a:r>
              <a:rPr lang="ru-RU" sz="2000" smtClean="0">
                <a:latin typeface="+mj-lt"/>
              </a:rPr>
              <a:t>: </a:t>
            </a:r>
            <a:r>
              <a:rPr lang="ru-RU" sz="2000"/>
              <a:t>технические долги == финансовые долги</a:t>
            </a:r>
            <a:endParaRPr lang="en-US" sz="2000" dirty="0">
              <a:latin typeface="+mj-lt"/>
            </a:endParaRPr>
          </a:p>
        </p:txBody>
      </p:sp>
      <p:sp>
        <p:nvSpPr>
          <p:cNvPr id="4" name="Прямоугольник 3"/>
          <p:cNvSpPr/>
          <p:nvPr/>
        </p:nvSpPr>
        <p:spPr>
          <a:xfrm>
            <a:off x="442269" y="1580520"/>
            <a:ext cx="3154062" cy="2308324"/>
          </a:xfrm>
          <a:prstGeom prst="rect">
            <a:avLst/>
          </a:prstGeom>
        </p:spPr>
        <p:txBody>
          <a:bodyPr wrap="square">
            <a:spAutoFit/>
          </a:bodyPr>
          <a:lstStyle/>
          <a:p>
            <a:r>
              <a:rPr lang="ru-RU" dirty="0"/>
              <a:t>Технические долги включают ту работу в проекте, которую мы решаем не делать в данный момент, но которая будет мешать развитию проекта в дальнейшем, если не будет выполнена</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effectLst/>
              </a:rPr>
              <a:t>DI </a:t>
            </a:r>
            <a:r>
              <a:rPr lang="en-US" dirty="0" smtClean="0">
                <a:effectLst/>
              </a:rPr>
              <a:t>Patterns. Constructor </a:t>
            </a:r>
            <a:r>
              <a:rPr lang="en-US" dirty="0">
                <a:effectLst/>
              </a:rPr>
              <a:t>Injection</a:t>
            </a:r>
          </a:p>
        </p:txBody>
      </p:sp>
      <p:sp>
        <p:nvSpPr>
          <p:cNvPr id="3" name="Content Placeholder 2"/>
          <p:cNvSpPr>
            <a:spLocks noGrp="1"/>
          </p:cNvSpPr>
          <p:nvPr>
            <p:ph idx="1"/>
          </p:nvPr>
        </p:nvSpPr>
        <p:spPr/>
        <p:txBody>
          <a:bodyPr/>
          <a:lstStyle/>
          <a:p>
            <a:pPr marL="82296" indent="0" algn="just">
              <a:buNone/>
            </a:pPr>
            <a:r>
              <a:rPr lang="ru-RU" sz="2000" b="1" dirty="0" smtClean="0"/>
              <a:t>Назначение</a:t>
            </a:r>
            <a:r>
              <a:rPr lang="en-US" sz="2000" b="1" dirty="0" smtClean="0"/>
              <a:t> </a:t>
            </a:r>
            <a:r>
              <a:rPr lang="ru-RU" sz="2000" dirty="0" smtClean="0"/>
              <a:t>Разорвать жесткую связь между классом и его </a:t>
            </a:r>
            <a:r>
              <a:rPr lang="ru-RU" sz="2000" b="1" dirty="0" smtClean="0"/>
              <a:t>обязательными </a:t>
            </a:r>
            <a:r>
              <a:rPr lang="ru-RU" sz="2000" dirty="0" smtClean="0"/>
              <a:t>зависимостями.</a:t>
            </a:r>
            <a:endParaRPr lang="en-US" sz="2000" dirty="0" smtClean="0"/>
          </a:p>
          <a:p>
            <a:pPr marL="82296" indent="0" algn="just">
              <a:buNone/>
            </a:pPr>
            <a:endParaRPr lang="en-US" sz="2000" dirty="0" smtClean="0"/>
          </a:p>
          <a:p>
            <a:pPr marL="82296" indent="0" algn="just">
              <a:buNone/>
            </a:pPr>
            <a:r>
              <a:rPr lang="ru-RU" sz="2000" b="1" dirty="0" smtClean="0"/>
              <a:t>Передача зависимостей через конструктор является предпочтительным способом внедрения зависимостей, поскольку в этом случае проще всего обеспечить четкий контракт между классом и его клиентами</a:t>
            </a:r>
            <a:endParaRPr lang="ru-RU" sz="2000" dirty="0" smtClean="0"/>
          </a:p>
        </p:txBody>
      </p:sp>
    </p:spTree>
    <p:extLst>
      <p:ext uri="{BB962C8B-B14F-4D97-AF65-F5344CB8AC3E}">
        <p14:creationId xmlns:p14="http://schemas.microsoft.com/office/powerpoint/2010/main" val="786039021"/>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effectLst/>
              </a:rPr>
              <a:t>DI </a:t>
            </a:r>
            <a:r>
              <a:rPr lang="en-US" dirty="0" smtClean="0">
                <a:effectLst/>
              </a:rPr>
              <a:t>Patterns. Constructor </a:t>
            </a:r>
            <a:r>
              <a:rPr lang="en-US" dirty="0">
                <a:effectLst/>
              </a:rPr>
              <a:t>Injection</a:t>
            </a:r>
          </a:p>
        </p:txBody>
      </p:sp>
      <p:sp>
        <p:nvSpPr>
          <p:cNvPr id="5" name="Rectangle 4"/>
          <p:cNvSpPr/>
          <p:nvPr/>
        </p:nvSpPr>
        <p:spPr>
          <a:xfrm>
            <a:off x="1219200" y="1430891"/>
            <a:ext cx="7714488" cy="3970318"/>
          </a:xfrm>
          <a:prstGeom prst="rect">
            <a:avLst/>
          </a:prstGeom>
        </p:spPr>
        <p:txBody>
          <a:bodyPr wrap="square">
            <a:spAutoFit/>
          </a:bodyPr>
          <a:lstStyle/>
          <a:p>
            <a:r>
              <a:rPr lang="en-US" dirty="0">
                <a:latin typeface="Consolas" charset="0"/>
              </a:rPr>
              <a:t>// </a:t>
            </a:r>
            <a:r>
              <a:rPr lang="en-US" dirty="0" err="1">
                <a:latin typeface="Consolas" charset="0"/>
              </a:rPr>
              <a:t>Декораторы</a:t>
            </a:r>
            <a:r>
              <a:rPr lang="en-US" dirty="0">
                <a:latin typeface="Consolas" charset="0"/>
              </a:rPr>
              <a:t> </a:t>
            </a:r>
            <a:r>
              <a:rPr lang="en-US" dirty="0" err="1">
                <a:latin typeface="Consolas" charset="0"/>
              </a:rPr>
              <a:t>var</a:t>
            </a:r>
            <a:r>
              <a:rPr lang="en-US" dirty="0">
                <a:latin typeface="Consolas" charset="0"/>
              </a:rPr>
              <a:t> </a:t>
            </a:r>
            <a:r>
              <a:rPr lang="en-US" dirty="0" err="1">
                <a:latin typeface="Consolas" charset="0"/>
              </a:rPr>
              <a:t>ms</a:t>
            </a:r>
            <a:r>
              <a:rPr lang="en-US" dirty="0">
                <a:latin typeface="Consolas" charset="0"/>
              </a:rPr>
              <a:t> = new </a:t>
            </a:r>
            <a:r>
              <a:rPr lang="en-US" dirty="0" err="1">
                <a:latin typeface="Consolas" charset="0"/>
              </a:rPr>
              <a:t>MemoryStream</a:t>
            </a:r>
            <a:r>
              <a:rPr lang="en-US" dirty="0">
                <a:latin typeface="Consolas" charset="0"/>
              </a:rPr>
              <a:t>(); </a:t>
            </a:r>
            <a:endParaRPr lang="en-US" dirty="0" smtClean="0">
              <a:latin typeface="Consolas" charset="0"/>
            </a:endParaRPr>
          </a:p>
          <a:p>
            <a:r>
              <a:rPr lang="en-US" dirty="0" err="1" smtClean="0">
                <a:latin typeface="Consolas" charset="0"/>
              </a:rPr>
              <a:t>var</a:t>
            </a:r>
            <a:r>
              <a:rPr lang="en-US" dirty="0" smtClean="0">
                <a:latin typeface="Consolas" charset="0"/>
              </a:rPr>
              <a:t> </a:t>
            </a:r>
            <a:r>
              <a:rPr lang="en-US" dirty="0" err="1">
                <a:latin typeface="Consolas" charset="0"/>
              </a:rPr>
              <a:t>bs</a:t>
            </a:r>
            <a:r>
              <a:rPr lang="en-US" dirty="0">
                <a:latin typeface="Consolas" charset="0"/>
              </a:rPr>
              <a:t> = new </a:t>
            </a:r>
            <a:r>
              <a:rPr lang="en-US" dirty="0" err="1">
                <a:latin typeface="Consolas" charset="0"/>
              </a:rPr>
              <a:t>BufferedStream</a:t>
            </a:r>
            <a:r>
              <a:rPr lang="en-US" dirty="0">
                <a:latin typeface="Consolas" charset="0"/>
              </a:rPr>
              <a:t>(</a:t>
            </a:r>
            <a:r>
              <a:rPr lang="en-US" dirty="0" err="1">
                <a:latin typeface="Consolas" charset="0"/>
              </a:rPr>
              <a:t>ms</a:t>
            </a:r>
            <a:r>
              <a:rPr lang="en-US" dirty="0" smtClean="0">
                <a:latin typeface="Consolas" charset="0"/>
              </a:rPr>
              <a:t>);</a:t>
            </a:r>
          </a:p>
          <a:p>
            <a:r>
              <a:rPr lang="en-US" dirty="0" smtClean="0">
                <a:latin typeface="Consolas" charset="0"/>
              </a:rPr>
              <a:t> </a:t>
            </a:r>
          </a:p>
          <a:p>
            <a:r>
              <a:rPr lang="en-US" dirty="0" smtClean="0">
                <a:latin typeface="Consolas" charset="0"/>
              </a:rPr>
              <a:t>// </a:t>
            </a:r>
            <a:r>
              <a:rPr lang="en-US" dirty="0" err="1">
                <a:latin typeface="Consolas" charset="0"/>
              </a:rPr>
              <a:t>Стратегия</a:t>
            </a:r>
            <a:r>
              <a:rPr lang="en-US" dirty="0">
                <a:latin typeface="Consolas" charset="0"/>
              </a:rPr>
              <a:t> </a:t>
            </a:r>
            <a:r>
              <a:rPr lang="en-US" dirty="0" err="1">
                <a:latin typeface="Consolas" charset="0"/>
              </a:rPr>
              <a:t>сортировки</a:t>
            </a:r>
            <a:r>
              <a:rPr lang="en-US" dirty="0">
                <a:latin typeface="Consolas" charset="0"/>
              </a:rPr>
              <a:t> </a:t>
            </a:r>
            <a:endParaRPr lang="en-US" dirty="0" smtClean="0">
              <a:latin typeface="Consolas" charset="0"/>
            </a:endParaRPr>
          </a:p>
          <a:p>
            <a:r>
              <a:rPr lang="en-US" dirty="0" err="1" smtClean="0">
                <a:latin typeface="Consolas" charset="0"/>
              </a:rPr>
              <a:t>var</a:t>
            </a:r>
            <a:r>
              <a:rPr lang="en-US" dirty="0" smtClean="0">
                <a:latin typeface="Consolas" charset="0"/>
              </a:rPr>
              <a:t> </a:t>
            </a:r>
            <a:r>
              <a:rPr lang="en-US" dirty="0" err="1">
                <a:latin typeface="Consolas" charset="0"/>
              </a:rPr>
              <a:t>sortedArray</a:t>
            </a:r>
            <a:r>
              <a:rPr lang="en-US" dirty="0">
                <a:latin typeface="Consolas" charset="0"/>
              </a:rPr>
              <a:t> </a:t>
            </a:r>
            <a:r>
              <a:rPr lang="en-US" dirty="0" smtClean="0">
                <a:latin typeface="Consolas" charset="0"/>
              </a:rPr>
              <a:t>= 		new</a:t>
            </a:r>
            <a:r>
              <a:rPr lang="en-US" dirty="0">
                <a:latin typeface="Consolas" charset="0"/>
              </a:rPr>
              <a:t> </a:t>
            </a:r>
            <a:r>
              <a:rPr lang="en-US" dirty="0" err="1" smtClean="0">
                <a:latin typeface="Consolas" charset="0"/>
              </a:rPr>
              <a:t>SortedList</a:t>
            </a:r>
            <a:r>
              <a:rPr lang="en-US" dirty="0" smtClean="0">
                <a:latin typeface="Consolas" charset="0"/>
              </a:rPr>
              <a:t>&lt;</a:t>
            </a:r>
            <a:r>
              <a:rPr lang="en-US" dirty="0" err="1" smtClean="0">
                <a:latin typeface="Consolas" charset="0"/>
              </a:rPr>
              <a:t>int,string</a:t>
            </a:r>
            <a:r>
              <a:rPr lang="en-US" dirty="0" smtClean="0">
                <a:latin typeface="Consolas" charset="0"/>
              </a:rPr>
              <a:t>&gt;(new</a:t>
            </a:r>
            <a:r>
              <a:rPr lang="en-US" dirty="0">
                <a:latin typeface="Consolas" charset="0"/>
              </a:rPr>
              <a:t> </a:t>
            </a:r>
            <a:r>
              <a:rPr lang="en-US" dirty="0" err="1">
                <a:latin typeface="Consolas" charset="0"/>
              </a:rPr>
              <a:t>CustomComparer</a:t>
            </a:r>
            <a:r>
              <a:rPr lang="en-US" dirty="0" smtClean="0">
                <a:latin typeface="Consolas" charset="0"/>
              </a:rPr>
              <a:t>());</a:t>
            </a:r>
          </a:p>
          <a:p>
            <a:r>
              <a:rPr lang="en-US" dirty="0" smtClean="0">
                <a:latin typeface="Consolas" charset="0"/>
              </a:rPr>
              <a:t> </a:t>
            </a:r>
          </a:p>
          <a:p>
            <a:r>
              <a:rPr lang="en-US" dirty="0" smtClean="0">
                <a:latin typeface="Consolas" charset="0"/>
              </a:rPr>
              <a:t>// </a:t>
            </a:r>
            <a:r>
              <a:rPr lang="en-US" dirty="0" err="1">
                <a:latin typeface="Consolas" charset="0"/>
              </a:rPr>
              <a:t>Класс</a:t>
            </a:r>
            <a:r>
              <a:rPr lang="en-US" dirty="0">
                <a:latin typeface="Consolas" charset="0"/>
              </a:rPr>
              <a:t> </a:t>
            </a:r>
            <a:r>
              <a:rPr lang="en-US" dirty="0" err="1">
                <a:latin typeface="Consolas" charset="0"/>
              </a:rPr>
              <a:t>ResourceReader</a:t>
            </a:r>
            <a:r>
              <a:rPr lang="en-US" dirty="0">
                <a:latin typeface="Consolas" charset="0"/>
              </a:rPr>
              <a:t> </a:t>
            </a:r>
            <a:r>
              <a:rPr lang="en-US" dirty="0" err="1">
                <a:latin typeface="Consolas" charset="0"/>
              </a:rPr>
              <a:t>принимает</a:t>
            </a:r>
            <a:r>
              <a:rPr lang="en-US" dirty="0">
                <a:latin typeface="Consolas" charset="0"/>
              </a:rPr>
              <a:t> Stream </a:t>
            </a:r>
            <a:endParaRPr lang="en-US" dirty="0" smtClean="0">
              <a:latin typeface="Consolas" charset="0"/>
            </a:endParaRPr>
          </a:p>
          <a:p>
            <a:r>
              <a:rPr lang="en-US" dirty="0" smtClean="0">
                <a:latin typeface="Consolas" charset="0"/>
              </a:rPr>
              <a:t>Stream </a:t>
            </a:r>
            <a:r>
              <a:rPr lang="en-US" dirty="0" err="1">
                <a:latin typeface="Consolas" charset="0"/>
              </a:rPr>
              <a:t>ms</a:t>
            </a:r>
            <a:r>
              <a:rPr lang="en-US" dirty="0">
                <a:latin typeface="Consolas" charset="0"/>
              </a:rPr>
              <a:t> = new </a:t>
            </a:r>
            <a:r>
              <a:rPr lang="en-US" dirty="0" err="1">
                <a:latin typeface="Consolas" charset="0"/>
              </a:rPr>
              <a:t>MemoryStream</a:t>
            </a:r>
            <a:r>
              <a:rPr lang="en-US" dirty="0">
                <a:latin typeface="Consolas" charset="0"/>
              </a:rPr>
              <a:t>(); </a:t>
            </a:r>
            <a:endParaRPr lang="en-US" dirty="0" smtClean="0">
              <a:latin typeface="Consolas" charset="0"/>
            </a:endParaRPr>
          </a:p>
          <a:p>
            <a:r>
              <a:rPr lang="en-US" dirty="0" err="1" smtClean="0">
                <a:latin typeface="Consolas" charset="0"/>
              </a:rPr>
              <a:t>var</a:t>
            </a:r>
            <a:r>
              <a:rPr lang="en-US" dirty="0" smtClean="0">
                <a:latin typeface="Consolas" charset="0"/>
              </a:rPr>
              <a:t> </a:t>
            </a:r>
            <a:r>
              <a:rPr lang="en-US" dirty="0" err="1">
                <a:latin typeface="Consolas" charset="0"/>
              </a:rPr>
              <a:t>resourceReader</a:t>
            </a:r>
            <a:r>
              <a:rPr lang="en-US" dirty="0">
                <a:latin typeface="Consolas" charset="0"/>
              </a:rPr>
              <a:t> = new </a:t>
            </a:r>
            <a:r>
              <a:rPr lang="en-US" dirty="0" err="1">
                <a:latin typeface="Consolas" charset="0"/>
              </a:rPr>
              <a:t>ResourceReader</a:t>
            </a:r>
            <a:r>
              <a:rPr lang="en-US" dirty="0">
                <a:latin typeface="Consolas" charset="0"/>
              </a:rPr>
              <a:t>(</a:t>
            </a:r>
            <a:r>
              <a:rPr lang="en-US" dirty="0" err="1">
                <a:latin typeface="Consolas" charset="0"/>
              </a:rPr>
              <a:t>ms</a:t>
            </a:r>
            <a:r>
              <a:rPr lang="en-US" dirty="0">
                <a:latin typeface="Consolas" charset="0"/>
              </a:rPr>
              <a:t>); </a:t>
            </a:r>
            <a:endParaRPr lang="en-US" dirty="0" smtClean="0">
              <a:latin typeface="Consolas" charset="0"/>
            </a:endParaRPr>
          </a:p>
          <a:p>
            <a:endParaRPr lang="en-US" dirty="0" smtClean="0">
              <a:latin typeface="Consolas" charset="0"/>
            </a:endParaRPr>
          </a:p>
          <a:p>
            <a:r>
              <a:rPr lang="en-US" dirty="0" smtClean="0">
                <a:latin typeface="Consolas" charset="0"/>
              </a:rPr>
              <a:t>// </a:t>
            </a:r>
            <a:r>
              <a:rPr lang="en-US" dirty="0" err="1">
                <a:latin typeface="Consolas" charset="0"/>
              </a:rPr>
              <a:t>BinaryReader</a:t>
            </a:r>
            <a:r>
              <a:rPr lang="en-US" dirty="0">
                <a:latin typeface="Consolas" charset="0"/>
              </a:rPr>
              <a:t>/</a:t>
            </a:r>
            <a:r>
              <a:rPr lang="en-US" dirty="0" err="1">
                <a:latin typeface="Consolas" charset="0"/>
              </a:rPr>
              <a:t>BinaryWriter</a:t>
            </a:r>
            <a:r>
              <a:rPr lang="en-US" dirty="0">
                <a:latin typeface="Consolas" charset="0"/>
              </a:rPr>
              <a:t>, </a:t>
            </a:r>
            <a:r>
              <a:rPr lang="en-US" dirty="0" err="1">
                <a:latin typeface="Consolas" charset="0"/>
              </a:rPr>
              <a:t>StreamReader</a:t>
            </a:r>
            <a:r>
              <a:rPr lang="en-US" dirty="0">
                <a:latin typeface="Consolas" charset="0"/>
              </a:rPr>
              <a:t>/</a:t>
            </a:r>
            <a:r>
              <a:rPr lang="en-US" dirty="0" err="1">
                <a:latin typeface="Consolas" charset="0"/>
              </a:rPr>
              <a:t>StreamWriter</a:t>
            </a:r>
            <a:r>
              <a:rPr lang="en-US" dirty="0">
                <a:latin typeface="Consolas" charset="0"/>
              </a:rPr>
              <a:t> </a:t>
            </a:r>
            <a:endParaRPr lang="en-US" dirty="0" smtClean="0">
              <a:latin typeface="Consolas" charset="0"/>
            </a:endParaRPr>
          </a:p>
          <a:p>
            <a:r>
              <a:rPr lang="en-US" dirty="0" smtClean="0">
                <a:latin typeface="Consolas" charset="0"/>
              </a:rPr>
              <a:t>// </a:t>
            </a:r>
            <a:r>
              <a:rPr lang="en-US" dirty="0" err="1">
                <a:latin typeface="Consolas" charset="0"/>
              </a:rPr>
              <a:t>также</a:t>
            </a:r>
            <a:r>
              <a:rPr lang="en-US" dirty="0">
                <a:latin typeface="Consolas" charset="0"/>
              </a:rPr>
              <a:t> </a:t>
            </a:r>
            <a:r>
              <a:rPr lang="en-US" dirty="0" err="1">
                <a:latin typeface="Consolas" charset="0"/>
              </a:rPr>
              <a:t>принимают</a:t>
            </a:r>
            <a:r>
              <a:rPr lang="en-US" dirty="0">
                <a:latin typeface="Consolas" charset="0"/>
              </a:rPr>
              <a:t> Stream </a:t>
            </a:r>
            <a:r>
              <a:rPr lang="en-US" dirty="0" err="1">
                <a:latin typeface="Consolas" charset="0"/>
              </a:rPr>
              <a:t>через</a:t>
            </a:r>
            <a:r>
              <a:rPr lang="en-US" dirty="0">
                <a:latin typeface="Consolas" charset="0"/>
              </a:rPr>
              <a:t> </a:t>
            </a:r>
            <a:r>
              <a:rPr lang="en-US" dirty="0" err="1">
                <a:latin typeface="Consolas" charset="0"/>
              </a:rPr>
              <a:t>конструктор</a:t>
            </a:r>
            <a:r>
              <a:rPr lang="en-US" dirty="0">
                <a:latin typeface="Consolas" charset="0"/>
              </a:rPr>
              <a:t> </a:t>
            </a:r>
            <a:endParaRPr lang="en-US" dirty="0" smtClean="0">
              <a:latin typeface="Consolas" charset="0"/>
            </a:endParaRPr>
          </a:p>
          <a:p>
            <a:r>
              <a:rPr lang="en-US" dirty="0" err="1" smtClean="0">
                <a:latin typeface="Consolas" charset="0"/>
              </a:rPr>
              <a:t>var</a:t>
            </a:r>
            <a:r>
              <a:rPr lang="en-US" dirty="0" smtClean="0">
                <a:latin typeface="Consolas" charset="0"/>
              </a:rPr>
              <a:t> </a:t>
            </a:r>
            <a:r>
              <a:rPr lang="en-US" dirty="0" err="1">
                <a:latin typeface="Consolas" charset="0"/>
              </a:rPr>
              <a:t>textReader</a:t>
            </a:r>
            <a:r>
              <a:rPr lang="en-US" dirty="0">
                <a:latin typeface="Consolas" charset="0"/>
              </a:rPr>
              <a:t> = new </a:t>
            </a:r>
            <a:r>
              <a:rPr lang="en-US" dirty="0" err="1">
                <a:latin typeface="Consolas" charset="0"/>
              </a:rPr>
              <a:t>StreamReader</a:t>
            </a:r>
            <a:r>
              <a:rPr lang="en-US" dirty="0">
                <a:latin typeface="Consolas" charset="0"/>
              </a:rPr>
              <a:t>(</a:t>
            </a:r>
            <a:r>
              <a:rPr lang="en-US" dirty="0" err="1">
                <a:latin typeface="Consolas" charset="0"/>
              </a:rPr>
              <a:t>ms</a:t>
            </a:r>
            <a:r>
              <a:rPr lang="en-US" dirty="0" smtClean="0">
                <a:latin typeface="Consolas" charset="0"/>
              </a:rPr>
              <a:t>);</a:t>
            </a:r>
            <a:endParaRPr lang="en-US" dirty="0"/>
          </a:p>
        </p:txBody>
      </p:sp>
    </p:spTree>
    <p:extLst>
      <p:ext uri="{BB962C8B-B14F-4D97-AF65-F5344CB8AC3E}">
        <p14:creationId xmlns:p14="http://schemas.microsoft.com/office/powerpoint/2010/main" val="2106914653"/>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900" dirty="0">
                <a:effectLst/>
                <a:ea typeface="Consolas" charset="0"/>
                <a:cs typeface="Consolas" charset="0"/>
              </a:rPr>
              <a:t>DI </a:t>
            </a:r>
            <a:r>
              <a:rPr lang="en-US" sz="3900" dirty="0" smtClean="0">
                <a:effectLst/>
                <a:ea typeface="Consolas" charset="0"/>
                <a:cs typeface="Consolas" charset="0"/>
              </a:rPr>
              <a:t>Patterns. </a:t>
            </a:r>
            <a:r>
              <a:rPr lang="en-US" sz="3900" dirty="0">
                <a:effectLst/>
                <a:ea typeface="Consolas" charset="0"/>
                <a:cs typeface="Consolas" charset="0"/>
              </a:rPr>
              <a:t>Property Injection</a:t>
            </a:r>
            <a:endParaRPr lang="en-US" sz="3900" dirty="0">
              <a:effectLst/>
            </a:endParaRPr>
          </a:p>
        </p:txBody>
      </p:sp>
      <p:sp>
        <p:nvSpPr>
          <p:cNvPr id="3" name="Content Placeholder 2"/>
          <p:cNvSpPr>
            <a:spLocks noGrp="1"/>
          </p:cNvSpPr>
          <p:nvPr>
            <p:ph idx="1"/>
          </p:nvPr>
        </p:nvSpPr>
        <p:spPr>
          <a:xfrm>
            <a:off x="1435608" y="1447800"/>
            <a:ext cx="7498080" cy="838200"/>
          </a:xfrm>
        </p:spPr>
        <p:txBody>
          <a:bodyPr/>
          <a:lstStyle/>
          <a:p>
            <a:pPr marL="82296" indent="0">
              <a:buNone/>
            </a:pPr>
            <a:r>
              <a:rPr lang="ru-RU" sz="2000" b="1" dirty="0">
                <a:latin typeface="Consolas" charset="0"/>
                <a:ea typeface="Consolas" charset="0"/>
                <a:cs typeface="Consolas" charset="0"/>
              </a:rPr>
              <a:t>Назначение </a:t>
            </a:r>
            <a:r>
              <a:rPr lang="en-US" sz="2000" b="1" dirty="0">
                <a:latin typeface="Consolas" charset="0"/>
                <a:ea typeface="Consolas" charset="0"/>
                <a:cs typeface="Consolas" charset="0"/>
              </a:rPr>
              <a:t>- </a:t>
            </a:r>
            <a:r>
              <a:rPr lang="ru-RU" sz="2000" dirty="0">
                <a:latin typeface="Consolas" charset="0"/>
                <a:ea typeface="Consolas" charset="0"/>
                <a:cs typeface="Consolas" charset="0"/>
              </a:rPr>
              <a:t>Разорвать жесткую связь между классом и </a:t>
            </a:r>
            <a:r>
              <a:rPr lang="en-US" sz="2000" dirty="0">
                <a:latin typeface="Consolas" charset="0"/>
                <a:ea typeface="Consolas" charset="0"/>
                <a:cs typeface="Consolas" charset="0"/>
              </a:rPr>
              <a:t> </a:t>
            </a:r>
            <a:r>
              <a:rPr lang="ru-RU" sz="2000" dirty="0">
                <a:latin typeface="Consolas" charset="0"/>
                <a:ea typeface="Consolas" charset="0"/>
                <a:cs typeface="Consolas" charset="0"/>
              </a:rPr>
              <a:t>его </a:t>
            </a:r>
            <a:r>
              <a:rPr lang="ru-RU" sz="2000" b="1" dirty="0">
                <a:latin typeface="Consolas" charset="0"/>
                <a:ea typeface="Consolas" charset="0"/>
                <a:cs typeface="Consolas" charset="0"/>
              </a:rPr>
              <a:t>необязательными</a:t>
            </a:r>
            <a:r>
              <a:rPr lang="ru-RU" sz="2000" dirty="0">
                <a:latin typeface="Consolas" charset="0"/>
                <a:ea typeface="Consolas" charset="0"/>
                <a:cs typeface="Consolas" charset="0"/>
              </a:rPr>
              <a:t> зависимостями.</a:t>
            </a:r>
          </a:p>
        </p:txBody>
      </p:sp>
      <p:sp>
        <p:nvSpPr>
          <p:cNvPr id="4" name="Rectangle 3"/>
          <p:cNvSpPr/>
          <p:nvPr/>
        </p:nvSpPr>
        <p:spPr>
          <a:xfrm>
            <a:off x="1435608" y="2438400"/>
            <a:ext cx="7251192" cy="1754326"/>
          </a:xfrm>
          <a:prstGeom prst="rect">
            <a:avLst/>
          </a:prstGeom>
        </p:spPr>
        <p:txBody>
          <a:bodyPr wrap="square">
            <a:spAutoFit/>
          </a:bodyPr>
          <a:lstStyle/>
          <a:p>
            <a:pPr algn="just"/>
            <a:r>
              <a:rPr lang="ru-RU" dirty="0">
                <a:solidFill>
                  <a:srgbClr val="333333"/>
                </a:solidFill>
                <a:latin typeface="+mn-lt"/>
              </a:rPr>
              <a:t>Передачу зависимости через свойство следует применять </a:t>
            </a:r>
            <a:r>
              <a:rPr lang="ru-RU" b="1" dirty="0">
                <a:solidFill>
                  <a:srgbClr val="333333"/>
                </a:solidFill>
                <a:latin typeface="+mn-lt"/>
              </a:rPr>
              <a:t>только для необязательных зависимостей</a:t>
            </a:r>
            <a:r>
              <a:rPr lang="ru-RU" dirty="0">
                <a:solidFill>
                  <a:srgbClr val="333333"/>
                </a:solidFill>
                <a:latin typeface="+mn-lt"/>
              </a:rPr>
              <a:t>, для которых существует разумная реализация по умолчанию, известная классу сервиса; при этом должна существовать возможность изменить зависимость во время исполнения сервиса без серьезных последствий (в противном случае должно генерироваться исключение).</a:t>
            </a:r>
            <a:endParaRPr lang="en-US" dirty="0">
              <a:latin typeface="+mn-lt"/>
            </a:endParaRPr>
          </a:p>
        </p:txBody>
      </p:sp>
    </p:spTree>
    <p:extLst>
      <p:ext uri="{BB962C8B-B14F-4D97-AF65-F5344CB8AC3E}">
        <p14:creationId xmlns:p14="http://schemas.microsoft.com/office/powerpoint/2010/main" val="1763794427"/>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900" dirty="0">
                <a:effectLst/>
                <a:ea typeface="Consolas" charset="0"/>
                <a:cs typeface="Consolas" charset="0"/>
              </a:rPr>
              <a:t>DI Patterns. Property Injection</a:t>
            </a:r>
            <a:endParaRPr lang="en-US" sz="3900" dirty="0">
              <a:effectLst/>
              <a:latin typeface="Consolas" charset="0"/>
              <a:ea typeface="Consolas" charset="0"/>
              <a:cs typeface="Consolas" charset="0"/>
            </a:endParaRPr>
          </a:p>
        </p:txBody>
      </p:sp>
      <p:sp>
        <p:nvSpPr>
          <p:cNvPr id="4" name="Rectangle 3"/>
          <p:cNvSpPr/>
          <p:nvPr/>
        </p:nvSpPr>
        <p:spPr>
          <a:xfrm>
            <a:off x="1435608" y="1600200"/>
            <a:ext cx="7315200" cy="3785652"/>
          </a:xfrm>
          <a:prstGeom prst="rect">
            <a:avLst/>
          </a:prstGeom>
        </p:spPr>
        <p:txBody>
          <a:bodyPr wrap="square">
            <a:spAutoFit/>
          </a:bodyPr>
          <a:lstStyle/>
          <a:p>
            <a:r>
              <a:rPr lang="en-US" sz="1600" dirty="0">
                <a:latin typeface="Consolas" charset="0"/>
                <a:ea typeface="Consolas" charset="0"/>
                <a:cs typeface="Consolas" charset="0"/>
              </a:rPr>
              <a:t>// </a:t>
            </a:r>
            <a:r>
              <a:rPr lang="en-US" sz="1600" dirty="0" err="1">
                <a:latin typeface="Consolas" charset="0"/>
                <a:ea typeface="Consolas" charset="0"/>
                <a:cs typeface="Consolas" charset="0"/>
              </a:rPr>
              <a:t>Dependency.dll</a:t>
            </a:r>
            <a:r>
              <a:rPr lang="en-US" sz="1600" dirty="0">
                <a:latin typeface="Consolas" charset="0"/>
                <a:ea typeface="Consolas" charset="0"/>
                <a:cs typeface="Consolas" charset="0"/>
              </a:rPr>
              <a:t> </a:t>
            </a:r>
            <a:endParaRPr lang="en-US" sz="1600" dirty="0" smtClean="0">
              <a:latin typeface="Consolas" charset="0"/>
              <a:ea typeface="Consolas" charset="0"/>
              <a:cs typeface="Consolas" charset="0"/>
            </a:endParaRPr>
          </a:p>
          <a:p>
            <a:r>
              <a:rPr lang="en-US" sz="1600" dirty="0" smtClean="0">
                <a:latin typeface="Consolas" charset="0"/>
                <a:ea typeface="Consolas" charset="0"/>
                <a:cs typeface="Consolas" charset="0"/>
              </a:rPr>
              <a:t>public</a:t>
            </a:r>
            <a:r>
              <a:rPr lang="en-US" sz="1600" dirty="0">
                <a:latin typeface="Consolas" charset="0"/>
                <a:ea typeface="Consolas" charset="0"/>
                <a:cs typeface="Consolas" charset="0"/>
              </a:rPr>
              <a:t> interface </a:t>
            </a:r>
            <a:r>
              <a:rPr lang="en-US" sz="1600" dirty="0" err="1">
                <a:latin typeface="Consolas" charset="0"/>
                <a:ea typeface="Consolas" charset="0"/>
                <a:cs typeface="Consolas" charset="0"/>
              </a:rPr>
              <a:t>IDependency</a:t>
            </a:r>
            <a:r>
              <a:rPr lang="en-US" sz="1600" dirty="0">
                <a:latin typeface="Consolas" charset="0"/>
                <a:ea typeface="Consolas" charset="0"/>
                <a:cs typeface="Consolas" charset="0"/>
              </a:rPr>
              <a:t> { } </a:t>
            </a:r>
            <a:endParaRPr lang="en-US" sz="1600" dirty="0" smtClean="0">
              <a:latin typeface="Consolas" charset="0"/>
              <a:ea typeface="Consolas" charset="0"/>
              <a:cs typeface="Consolas" charset="0"/>
            </a:endParaRPr>
          </a:p>
          <a:p>
            <a:endParaRPr lang="en-US" sz="1600" dirty="0">
              <a:latin typeface="Consolas" charset="0"/>
              <a:ea typeface="Consolas" charset="0"/>
              <a:cs typeface="Consolas" charset="0"/>
            </a:endParaRPr>
          </a:p>
          <a:p>
            <a:r>
              <a:rPr lang="en-US" sz="1600" dirty="0" smtClean="0">
                <a:latin typeface="Consolas" charset="0"/>
                <a:ea typeface="Consolas" charset="0"/>
                <a:cs typeface="Consolas" charset="0"/>
              </a:rPr>
              <a:t>// </a:t>
            </a:r>
            <a:r>
              <a:rPr lang="en-US" sz="1600" dirty="0" err="1">
                <a:latin typeface="Consolas" charset="0"/>
                <a:ea typeface="Consolas" charset="0"/>
                <a:cs typeface="Consolas" charset="0"/>
              </a:rPr>
              <a:t>CustomService.dll</a:t>
            </a:r>
            <a:r>
              <a:rPr lang="en-US" sz="1600" dirty="0">
                <a:latin typeface="Consolas" charset="0"/>
                <a:ea typeface="Consolas" charset="0"/>
                <a:cs typeface="Consolas" charset="0"/>
              </a:rPr>
              <a:t> (!) </a:t>
            </a:r>
            <a:endParaRPr lang="en-US" sz="1600" dirty="0" smtClean="0">
              <a:latin typeface="Consolas" charset="0"/>
              <a:ea typeface="Consolas" charset="0"/>
              <a:cs typeface="Consolas" charset="0"/>
            </a:endParaRPr>
          </a:p>
          <a:p>
            <a:r>
              <a:rPr lang="en-US" sz="1600" dirty="0" smtClean="0">
                <a:latin typeface="Consolas" charset="0"/>
                <a:ea typeface="Consolas" charset="0"/>
                <a:cs typeface="Consolas" charset="0"/>
              </a:rPr>
              <a:t>internal</a:t>
            </a:r>
            <a:r>
              <a:rPr lang="en-US" sz="1600" dirty="0">
                <a:latin typeface="Consolas" charset="0"/>
                <a:ea typeface="Consolas" charset="0"/>
                <a:cs typeface="Consolas" charset="0"/>
              </a:rPr>
              <a:t> class </a:t>
            </a:r>
            <a:r>
              <a:rPr lang="en-US" sz="1600" dirty="0" err="1">
                <a:latin typeface="Consolas" charset="0"/>
                <a:ea typeface="Consolas" charset="0"/>
                <a:cs typeface="Consolas" charset="0"/>
              </a:rPr>
              <a:t>DefaultDependency</a:t>
            </a:r>
            <a:r>
              <a:rPr lang="en-US" sz="1600" dirty="0">
                <a:latin typeface="Consolas" charset="0"/>
                <a:ea typeface="Consolas" charset="0"/>
                <a:cs typeface="Consolas" charset="0"/>
              </a:rPr>
              <a:t> : </a:t>
            </a:r>
            <a:r>
              <a:rPr lang="en-US" sz="1600" dirty="0" err="1">
                <a:latin typeface="Consolas" charset="0"/>
                <a:ea typeface="Consolas" charset="0"/>
                <a:cs typeface="Consolas" charset="0"/>
              </a:rPr>
              <a:t>IDependency</a:t>
            </a:r>
            <a:r>
              <a:rPr lang="en-US" sz="1600" dirty="0">
                <a:latin typeface="Consolas" charset="0"/>
                <a:ea typeface="Consolas" charset="0"/>
                <a:cs typeface="Consolas" charset="0"/>
              </a:rPr>
              <a:t> { } </a:t>
            </a:r>
            <a:endParaRPr lang="en-US" sz="1600" dirty="0" smtClean="0">
              <a:latin typeface="Consolas" charset="0"/>
              <a:ea typeface="Consolas" charset="0"/>
              <a:cs typeface="Consolas" charset="0"/>
            </a:endParaRPr>
          </a:p>
          <a:p>
            <a:endParaRPr lang="en-US" sz="1600" dirty="0">
              <a:latin typeface="Consolas" charset="0"/>
              <a:ea typeface="Consolas" charset="0"/>
              <a:cs typeface="Consolas" charset="0"/>
            </a:endParaRPr>
          </a:p>
          <a:p>
            <a:r>
              <a:rPr lang="en-US" sz="1600" dirty="0" smtClean="0">
                <a:latin typeface="Consolas" charset="0"/>
                <a:ea typeface="Consolas" charset="0"/>
                <a:cs typeface="Consolas" charset="0"/>
              </a:rPr>
              <a:t>// </a:t>
            </a:r>
            <a:r>
              <a:rPr lang="en-US" sz="1600" dirty="0" err="1">
                <a:latin typeface="Consolas" charset="0"/>
                <a:ea typeface="Consolas" charset="0"/>
                <a:cs typeface="Consolas" charset="0"/>
              </a:rPr>
              <a:t>CustomService.dll</a:t>
            </a:r>
            <a:r>
              <a:rPr lang="en-US" sz="1600" dirty="0">
                <a:latin typeface="Consolas" charset="0"/>
                <a:ea typeface="Consolas" charset="0"/>
                <a:cs typeface="Consolas" charset="0"/>
              </a:rPr>
              <a:t> </a:t>
            </a:r>
            <a:endParaRPr lang="en-US" sz="1600" dirty="0" smtClean="0">
              <a:latin typeface="Consolas" charset="0"/>
              <a:ea typeface="Consolas" charset="0"/>
              <a:cs typeface="Consolas" charset="0"/>
            </a:endParaRPr>
          </a:p>
          <a:p>
            <a:r>
              <a:rPr lang="en-US" sz="1600" dirty="0" smtClean="0">
                <a:latin typeface="Consolas" charset="0"/>
                <a:ea typeface="Consolas" charset="0"/>
                <a:cs typeface="Consolas" charset="0"/>
              </a:rPr>
              <a:t>public</a:t>
            </a:r>
            <a:r>
              <a:rPr lang="en-US" sz="1600" dirty="0">
                <a:latin typeface="Consolas" charset="0"/>
                <a:ea typeface="Consolas" charset="0"/>
                <a:cs typeface="Consolas" charset="0"/>
              </a:rPr>
              <a:t> class </a:t>
            </a:r>
            <a:r>
              <a:rPr lang="en-US" sz="1600" dirty="0" err="1">
                <a:latin typeface="Consolas" charset="0"/>
                <a:ea typeface="Consolas" charset="0"/>
                <a:cs typeface="Consolas" charset="0"/>
              </a:rPr>
              <a:t>CustomService</a:t>
            </a:r>
            <a:r>
              <a:rPr lang="en-US" sz="1600" dirty="0">
                <a:latin typeface="Consolas" charset="0"/>
                <a:ea typeface="Consolas" charset="0"/>
                <a:cs typeface="Consolas" charset="0"/>
              </a:rPr>
              <a:t> </a:t>
            </a:r>
            <a:endParaRPr lang="en-US" sz="1600" dirty="0" smtClean="0">
              <a:latin typeface="Consolas" charset="0"/>
              <a:ea typeface="Consolas" charset="0"/>
              <a:cs typeface="Consolas" charset="0"/>
            </a:endParaRPr>
          </a:p>
          <a:p>
            <a:r>
              <a:rPr lang="en-US" sz="1600" dirty="0" smtClean="0">
                <a:latin typeface="Consolas" charset="0"/>
                <a:ea typeface="Consolas" charset="0"/>
                <a:cs typeface="Consolas" charset="0"/>
              </a:rPr>
              <a:t>{</a:t>
            </a:r>
            <a:r>
              <a:rPr lang="en-US" sz="1600" dirty="0">
                <a:latin typeface="Consolas" charset="0"/>
                <a:ea typeface="Consolas" charset="0"/>
                <a:cs typeface="Consolas" charset="0"/>
              </a:rPr>
              <a:t/>
            </a:r>
            <a:br>
              <a:rPr lang="en-US" sz="1600" dirty="0">
                <a:latin typeface="Consolas" charset="0"/>
                <a:ea typeface="Consolas" charset="0"/>
                <a:cs typeface="Consolas" charset="0"/>
              </a:rPr>
            </a:br>
            <a:r>
              <a:rPr lang="en-US" sz="1600" dirty="0">
                <a:latin typeface="Consolas" charset="0"/>
                <a:ea typeface="Consolas" charset="0"/>
                <a:cs typeface="Consolas" charset="0"/>
              </a:rPr>
              <a:t>     public </a:t>
            </a:r>
            <a:r>
              <a:rPr lang="en-US" sz="1600" dirty="0" err="1">
                <a:latin typeface="Consolas" charset="0"/>
                <a:ea typeface="Consolas" charset="0"/>
                <a:cs typeface="Consolas" charset="0"/>
              </a:rPr>
              <a:t>CustomService</a:t>
            </a:r>
            <a:r>
              <a:rPr lang="en-US" sz="1600" dirty="0">
                <a:latin typeface="Consolas" charset="0"/>
                <a:ea typeface="Consolas" charset="0"/>
                <a:cs typeface="Consolas" charset="0"/>
              </a:rPr>
              <a:t>()</a:t>
            </a:r>
            <a:br>
              <a:rPr lang="en-US" sz="1600" dirty="0">
                <a:latin typeface="Consolas" charset="0"/>
                <a:ea typeface="Consolas" charset="0"/>
                <a:cs typeface="Consolas" charset="0"/>
              </a:rPr>
            </a:br>
            <a:r>
              <a:rPr lang="en-US" sz="1600" dirty="0">
                <a:latin typeface="Consolas" charset="0"/>
                <a:ea typeface="Consolas" charset="0"/>
                <a:cs typeface="Consolas" charset="0"/>
              </a:rPr>
              <a:t>     {</a:t>
            </a:r>
            <a:br>
              <a:rPr lang="en-US" sz="1600" dirty="0">
                <a:latin typeface="Consolas" charset="0"/>
                <a:ea typeface="Consolas" charset="0"/>
                <a:cs typeface="Consolas" charset="0"/>
              </a:rPr>
            </a:br>
            <a:r>
              <a:rPr lang="en-US" sz="1600" dirty="0">
                <a:latin typeface="Consolas" charset="0"/>
                <a:ea typeface="Consolas" charset="0"/>
                <a:cs typeface="Consolas" charset="0"/>
              </a:rPr>
              <a:t>         Dependency = new </a:t>
            </a:r>
            <a:r>
              <a:rPr lang="en-US" sz="1600" dirty="0" err="1">
                <a:latin typeface="Consolas" charset="0"/>
                <a:ea typeface="Consolas" charset="0"/>
                <a:cs typeface="Consolas" charset="0"/>
              </a:rPr>
              <a:t>DefaultDependency</a:t>
            </a:r>
            <a:r>
              <a:rPr lang="en-US" sz="1600" dirty="0">
                <a:latin typeface="Consolas" charset="0"/>
                <a:ea typeface="Consolas" charset="0"/>
                <a:cs typeface="Consolas" charset="0"/>
              </a:rPr>
              <a:t>();</a:t>
            </a:r>
            <a:br>
              <a:rPr lang="en-US" sz="1600" dirty="0">
                <a:latin typeface="Consolas" charset="0"/>
                <a:ea typeface="Consolas" charset="0"/>
                <a:cs typeface="Consolas" charset="0"/>
              </a:rPr>
            </a:br>
            <a:r>
              <a:rPr lang="en-US" sz="1600" dirty="0">
                <a:latin typeface="Consolas" charset="0"/>
                <a:ea typeface="Consolas" charset="0"/>
                <a:cs typeface="Consolas" charset="0"/>
              </a:rPr>
              <a:t>     }</a:t>
            </a:r>
            <a:br>
              <a:rPr lang="en-US" sz="1600" dirty="0">
                <a:latin typeface="Consolas" charset="0"/>
                <a:ea typeface="Consolas" charset="0"/>
                <a:cs typeface="Consolas" charset="0"/>
              </a:rPr>
            </a:br>
            <a:r>
              <a:rPr lang="en-US" sz="1600" dirty="0">
                <a:latin typeface="Consolas" charset="0"/>
                <a:ea typeface="Consolas" charset="0"/>
                <a:cs typeface="Consolas" charset="0"/>
              </a:rPr>
              <a:t>     public </a:t>
            </a:r>
            <a:r>
              <a:rPr lang="en-US" sz="1600" dirty="0" err="1">
                <a:latin typeface="Consolas" charset="0"/>
                <a:ea typeface="Consolas" charset="0"/>
                <a:cs typeface="Consolas" charset="0"/>
              </a:rPr>
              <a:t>IDependency</a:t>
            </a:r>
            <a:r>
              <a:rPr lang="en-US" sz="1600" dirty="0">
                <a:latin typeface="Consolas" charset="0"/>
                <a:ea typeface="Consolas" charset="0"/>
                <a:cs typeface="Consolas" charset="0"/>
              </a:rPr>
              <a:t> Dependency { get; set; } </a:t>
            </a:r>
            <a:endParaRPr lang="en-US" sz="1600" dirty="0" smtClean="0">
              <a:latin typeface="Consolas" charset="0"/>
              <a:ea typeface="Consolas" charset="0"/>
              <a:cs typeface="Consolas" charset="0"/>
            </a:endParaRPr>
          </a:p>
          <a:p>
            <a:r>
              <a:rPr lang="en-US" sz="1600" dirty="0" smtClean="0">
                <a:latin typeface="Consolas" charset="0"/>
                <a:ea typeface="Consolas" charset="0"/>
                <a:cs typeface="Consolas" charset="0"/>
              </a:rPr>
              <a:t>}</a:t>
            </a:r>
            <a:endParaRPr lang="en-US" sz="1600" dirty="0">
              <a:latin typeface="Consolas" charset="0"/>
              <a:ea typeface="Consolas" charset="0"/>
              <a:cs typeface="Consolas" charset="0"/>
            </a:endParaRPr>
          </a:p>
        </p:txBody>
      </p:sp>
    </p:spTree>
    <p:extLst>
      <p:ext uri="{BB962C8B-B14F-4D97-AF65-F5344CB8AC3E}">
        <p14:creationId xmlns:p14="http://schemas.microsoft.com/office/powerpoint/2010/main" val="2143124030"/>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900" dirty="0">
                <a:effectLst/>
                <a:ea typeface="Consolas" charset="0"/>
                <a:cs typeface="Consolas" charset="0"/>
              </a:rPr>
              <a:t>DI Patterns. Property Injection</a:t>
            </a:r>
            <a:endParaRPr lang="en-US" sz="3900" dirty="0">
              <a:effectLst/>
              <a:latin typeface="Consolas" charset="0"/>
              <a:ea typeface="Consolas" charset="0"/>
              <a:cs typeface="Consolas" charset="0"/>
            </a:endParaRPr>
          </a:p>
        </p:txBody>
      </p:sp>
      <p:sp>
        <p:nvSpPr>
          <p:cNvPr id="4" name="Rectangle 3"/>
          <p:cNvSpPr/>
          <p:nvPr/>
        </p:nvSpPr>
        <p:spPr>
          <a:xfrm>
            <a:off x="1435608" y="1600200"/>
            <a:ext cx="7315200" cy="3416320"/>
          </a:xfrm>
          <a:prstGeom prst="rect">
            <a:avLst/>
          </a:prstGeom>
        </p:spPr>
        <p:txBody>
          <a:bodyPr wrap="square">
            <a:spAutoFit/>
          </a:bodyPr>
          <a:lstStyle/>
          <a:p>
            <a:r>
              <a:rPr lang="en-US" dirty="0">
                <a:latin typeface="Consolas" charset="0"/>
                <a:ea typeface="Consolas" charset="0"/>
                <a:cs typeface="Consolas" charset="0"/>
              </a:rPr>
              <a:t>public class </a:t>
            </a:r>
            <a:r>
              <a:rPr lang="en-US" dirty="0" err="1">
                <a:latin typeface="Consolas" charset="0"/>
                <a:ea typeface="Consolas" charset="0"/>
                <a:cs typeface="Consolas" charset="0"/>
              </a:rPr>
              <a:t>CustomService</a:t>
            </a:r>
            <a:r>
              <a:rPr lang="en-US" dirty="0">
                <a:latin typeface="Consolas" charset="0"/>
                <a:ea typeface="Consolas" charset="0"/>
                <a:cs typeface="Consolas" charset="0"/>
              </a:rPr>
              <a:t> </a:t>
            </a:r>
            <a:endParaRPr lang="en-US" dirty="0" smtClean="0">
              <a:latin typeface="Consolas" charset="0"/>
              <a:ea typeface="Consolas" charset="0"/>
              <a:cs typeface="Consolas" charset="0"/>
            </a:endParaRPr>
          </a:p>
          <a:p>
            <a:r>
              <a:rPr lang="en-US" dirty="0" smtClean="0">
                <a:latin typeface="Consolas" charset="0"/>
                <a:ea typeface="Consolas" charset="0"/>
                <a:cs typeface="Consolas" charset="0"/>
              </a:rPr>
              <a:t>{</a:t>
            </a:r>
            <a:r>
              <a:rPr lang="en-US" dirty="0">
                <a:latin typeface="Consolas" charset="0"/>
                <a:ea typeface="Consolas" charset="0"/>
                <a:cs typeface="Consolas" charset="0"/>
              </a:rPr>
              <a:t/>
            </a:r>
            <a:br>
              <a:rPr lang="en-US" dirty="0">
                <a:latin typeface="Consolas" charset="0"/>
                <a:ea typeface="Consolas" charset="0"/>
                <a:cs typeface="Consolas" charset="0"/>
              </a:rPr>
            </a:br>
            <a:r>
              <a:rPr lang="en-US" dirty="0">
                <a:latin typeface="Consolas" charset="0"/>
                <a:ea typeface="Consolas" charset="0"/>
                <a:cs typeface="Consolas" charset="0"/>
              </a:rPr>
              <a:t>     private </a:t>
            </a:r>
            <a:r>
              <a:rPr lang="en-US" dirty="0" err="1">
                <a:latin typeface="Consolas" charset="0"/>
                <a:ea typeface="Consolas" charset="0"/>
                <a:cs typeface="Consolas" charset="0"/>
              </a:rPr>
              <a:t>readonly</a:t>
            </a:r>
            <a:r>
              <a:rPr lang="en-US" dirty="0">
                <a:latin typeface="Consolas" charset="0"/>
                <a:ea typeface="Consolas" charset="0"/>
                <a:cs typeface="Consolas" charset="0"/>
              </a:rPr>
              <a:t> </a:t>
            </a:r>
            <a:r>
              <a:rPr lang="en-US" dirty="0" err="1">
                <a:latin typeface="Consolas" charset="0"/>
                <a:ea typeface="Consolas" charset="0"/>
                <a:cs typeface="Consolas" charset="0"/>
              </a:rPr>
              <a:t>IDependency</a:t>
            </a:r>
            <a:r>
              <a:rPr lang="en-US" dirty="0">
                <a:latin typeface="Consolas" charset="0"/>
                <a:ea typeface="Consolas" charset="0"/>
                <a:cs typeface="Consolas" charset="0"/>
              </a:rPr>
              <a:t> _dependency;</a:t>
            </a:r>
            <a:br>
              <a:rPr lang="en-US" dirty="0">
                <a:latin typeface="Consolas" charset="0"/>
                <a:ea typeface="Consolas" charset="0"/>
                <a:cs typeface="Consolas" charset="0"/>
              </a:rPr>
            </a:br>
            <a:r>
              <a:rPr lang="en-US" dirty="0">
                <a:latin typeface="Consolas" charset="0"/>
                <a:ea typeface="Consolas" charset="0"/>
                <a:cs typeface="Consolas" charset="0"/>
              </a:rPr>
              <a:t>     public </a:t>
            </a:r>
            <a:r>
              <a:rPr lang="en-US" dirty="0" err="1">
                <a:latin typeface="Consolas" charset="0"/>
                <a:ea typeface="Consolas" charset="0"/>
                <a:cs typeface="Consolas" charset="0"/>
              </a:rPr>
              <a:t>CustomService</a:t>
            </a:r>
            <a:r>
              <a:rPr lang="en-US" dirty="0">
                <a:latin typeface="Consolas" charset="0"/>
                <a:ea typeface="Consolas" charset="0"/>
                <a:cs typeface="Consolas" charset="0"/>
              </a:rPr>
              <a:t>()</a:t>
            </a:r>
            <a:br>
              <a:rPr lang="en-US" dirty="0">
                <a:latin typeface="Consolas" charset="0"/>
                <a:ea typeface="Consolas" charset="0"/>
                <a:cs typeface="Consolas" charset="0"/>
              </a:rPr>
            </a:br>
            <a:r>
              <a:rPr lang="en-US" dirty="0">
                <a:latin typeface="Consolas" charset="0"/>
                <a:ea typeface="Consolas" charset="0"/>
                <a:cs typeface="Consolas" charset="0"/>
              </a:rPr>
              <a:t>         : this(new </a:t>
            </a:r>
            <a:r>
              <a:rPr lang="en-US" dirty="0" err="1">
                <a:latin typeface="Consolas" charset="0"/>
                <a:ea typeface="Consolas" charset="0"/>
                <a:cs typeface="Consolas" charset="0"/>
              </a:rPr>
              <a:t>DefaultDependency</a:t>
            </a:r>
            <a:r>
              <a:rPr lang="en-US" dirty="0">
                <a:latin typeface="Consolas" charset="0"/>
                <a:ea typeface="Consolas" charset="0"/>
                <a:cs typeface="Consolas" charset="0"/>
              </a:rPr>
              <a:t>())</a:t>
            </a:r>
            <a:br>
              <a:rPr lang="en-US" dirty="0">
                <a:latin typeface="Consolas" charset="0"/>
                <a:ea typeface="Consolas" charset="0"/>
                <a:cs typeface="Consolas" charset="0"/>
              </a:rPr>
            </a:br>
            <a:r>
              <a:rPr lang="en-US" dirty="0">
                <a:latin typeface="Consolas" charset="0"/>
                <a:ea typeface="Consolas" charset="0"/>
                <a:cs typeface="Consolas" charset="0"/>
              </a:rPr>
              <a:t>     { }</a:t>
            </a:r>
            <a:br>
              <a:rPr lang="en-US" dirty="0">
                <a:latin typeface="Consolas" charset="0"/>
                <a:ea typeface="Consolas" charset="0"/>
                <a:cs typeface="Consolas" charset="0"/>
              </a:rPr>
            </a:br>
            <a:r>
              <a:rPr lang="en-US" dirty="0">
                <a:latin typeface="Consolas" charset="0"/>
                <a:ea typeface="Consolas" charset="0"/>
                <a:cs typeface="Consolas" charset="0"/>
              </a:rPr>
              <a:t/>
            </a:r>
            <a:br>
              <a:rPr lang="en-US" dirty="0">
                <a:latin typeface="Consolas" charset="0"/>
                <a:ea typeface="Consolas" charset="0"/>
                <a:cs typeface="Consolas" charset="0"/>
              </a:rPr>
            </a:br>
            <a:r>
              <a:rPr lang="en-US" dirty="0">
                <a:latin typeface="Consolas" charset="0"/>
                <a:ea typeface="Consolas" charset="0"/>
                <a:cs typeface="Consolas" charset="0"/>
              </a:rPr>
              <a:t>     </a:t>
            </a:r>
            <a:r>
              <a:rPr lang="en-US" dirty="0" smtClean="0">
                <a:latin typeface="Consolas" charset="0"/>
                <a:ea typeface="Consolas" charset="0"/>
                <a:cs typeface="Consolas" charset="0"/>
              </a:rPr>
              <a:t>public </a:t>
            </a:r>
            <a:r>
              <a:rPr lang="en-US" dirty="0" err="1">
                <a:latin typeface="Consolas" charset="0"/>
                <a:ea typeface="Consolas" charset="0"/>
                <a:cs typeface="Consolas" charset="0"/>
              </a:rPr>
              <a:t>CustomService</a:t>
            </a:r>
            <a:r>
              <a:rPr lang="en-US" dirty="0">
                <a:latin typeface="Consolas" charset="0"/>
                <a:ea typeface="Consolas" charset="0"/>
                <a:cs typeface="Consolas" charset="0"/>
              </a:rPr>
              <a:t>(</a:t>
            </a:r>
            <a:r>
              <a:rPr lang="en-US" dirty="0" err="1">
                <a:latin typeface="Consolas" charset="0"/>
                <a:ea typeface="Consolas" charset="0"/>
                <a:cs typeface="Consolas" charset="0"/>
              </a:rPr>
              <a:t>IDependency</a:t>
            </a:r>
            <a:r>
              <a:rPr lang="en-US" dirty="0">
                <a:latin typeface="Consolas" charset="0"/>
                <a:ea typeface="Consolas" charset="0"/>
                <a:cs typeface="Consolas" charset="0"/>
              </a:rPr>
              <a:t> dependency)</a:t>
            </a:r>
            <a:br>
              <a:rPr lang="en-US" dirty="0">
                <a:latin typeface="Consolas" charset="0"/>
                <a:ea typeface="Consolas" charset="0"/>
                <a:cs typeface="Consolas" charset="0"/>
              </a:rPr>
            </a:br>
            <a:r>
              <a:rPr lang="en-US" dirty="0">
                <a:latin typeface="Consolas" charset="0"/>
                <a:ea typeface="Consolas" charset="0"/>
                <a:cs typeface="Consolas" charset="0"/>
              </a:rPr>
              <a:t>     {</a:t>
            </a:r>
            <a:br>
              <a:rPr lang="en-US" dirty="0">
                <a:latin typeface="Consolas" charset="0"/>
                <a:ea typeface="Consolas" charset="0"/>
                <a:cs typeface="Consolas" charset="0"/>
              </a:rPr>
            </a:br>
            <a:r>
              <a:rPr lang="en-US" dirty="0">
                <a:latin typeface="Consolas" charset="0"/>
                <a:ea typeface="Consolas" charset="0"/>
                <a:cs typeface="Consolas" charset="0"/>
              </a:rPr>
              <a:t>         _dependency = dependency;</a:t>
            </a:r>
            <a:br>
              <a:rPr lang="en-US" dirty="0">
                <a:latin typeface="Consolas" charset="0"/>
                <a:ea typeface="Consolas" charset="0"/>
                <a:cs typeface="Consolas" charset="0"/>
              </a:rPr>
            </a:br>
            <a:r>
              <a:rPr lang="en-US" dirty="0">
                <a:latin typeface="Consolas" charset="0"/>
                <a:ea typeface="Consolas" charset="0"/>
                <a:cs typeface="Consolas" charset="0"/>
              </a:rPr>
              <a:t>     } </a:t>
            </a:r>
            <a:endParaRPr lang="en-US" dirty="0" smtClean="0">
              <a:latin typeface="Consolas" charset="0"/>
              <a:ea typeface="Consolas" charset="0"/>
              <a:cs typeface="Consolas" charset="0"/>
            </a:endParaRPr>
          </a:p>
          <a:p>
            <a:r>
              <a:rPr lang="en-US" dirty="0" smtClean="0">
                <a:latin typeface="Consolas" charset="0"/>
                <a:ea typeface="Consolas" charset="0"/>
                <a:cs typeface="Consolas" charset="0"/>
              </a:rPr>
              <a:t>}</a:t>
            </a:r>
            <a:endParaRPr lang="en-US" dirty="0">
              <a:latin typeface="Consolas" charset="0"/>
              <a:ea typeface="Consolas" charset="0"/>
              <a:cs typeface="Consolas" charset="0"/>
            </a:endParaRPr>
          </a:p>
        </p:txBody>
      </p:sp>
    </p:spTree>
    <p:extLst>
      <p:ext uri="{BB962C8B-B14F-4D97-AF65-F5344CB8AC3E}">
        <p14:creationId xmlns:p14="http://schemas.microsoft.com/office/powerpoint/2010/main" val="476152433"/>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900" dirty="0">
                <a:effectLst/>
                <a:ea typeface="Consolas" charset="0"/>
                <a:cs typeface="Consolas" charset="0"/>
              </a:rPr>
              <a:t>DI Patterns. </a:t>
            </a:r>
            <a:r>
              <a:rPr lang="en-US" sz="4000" dirty="0" smtClean="0">
                <a:effectLst/>
              </a:rPr>
              <a:t>Method Injection</a:t>
            </a:r>
            <a:endParaRPr lang="en-US" sz="3900" dirty="0">
              <a:effectLst/>
              <a:latin typeface="Consolas" charset="0"/>
              <a:ea typeface="Consolas" charset="0"/>
              <a:cs typeface="Consolas" charset="0"/>
            </a:endParaRPr>
          </a:p>
        </p:txBody>
      </p:sp>
      <p:sp>
        <p:nvSpPr>
          <p:cNvPr id="4" name="Rectangle 3"/>
          <p:cNvSpPr/>
          <p:nvPr/>
        </p:nvSpPr>
        <p:spPr>
          <a:xfrm>
            <a:off x="1143000" y="1600200"/>
            <a:ext cx="7607808" cy="2862322"/>
          </a:xfrm>
          <a:prstGeom prst="rect">
            <a:avLst/>
          </a:prstGeom>
        </p:spPr>
        <p:txBody>
          <a:bodyPr wrap="square">
            <a:spAutoFit/>
          </a:bodyPr>
          <a:lstStyle/>
          <a:p>
            <a:pPr algn="just"/>
            <a:r>
              <a:rPr lang="ru-RU" b="1" dirty="0" smtClean="0">
                <a:latin typeface="+mn-lt"/>
              </a:rPr>
              <a:t>Назначение</a:t>
            </a:r>
            <a:r>
              <a:rPr lang="en-US" b="1" dirty="0" smtClean="0">
                <a:latin typeface="+mn-lt"/>
              </a:rPr>
              <a:t> </a:t>
            </a:r>
            <a:r>
              <a:rPr lang="ru-RU" dirty="0" smtClean="0">
                <a:latin typeface="+mn-lt"/>
              </a:rPr>
              <a:t>Предоставить </a:t>
            </a:r>
            <a:r>
              <a:rPr lang="ru-RU" dirty="0">
                <a:latin typeface="+mn-lt"/>
              </a:rPr>
              <a:t>классу сервиса дополнительную информацию для выполнения определенной задачи</a:t>
            </a:r>
            <a:r>
              <a:rPr lang="ru-RU" dirty="0" smtClean="0">
                <a:latin typeface="+mn-lt"/>
              </a:rPr>
              <a:t>.</a:t>
            </a:r>
            <a:endParaRPr lang="en-US" dirty="0" smtClean="0">
              <a:latin typeface="+mn-lt"/>
            </a:endParaRPr>
          </a:p>
          <a:p>
            <a:pPr algn="just"/>
            <a:endParaRPr lang="en-US" dirty="0">
              <a:latin typeface="+mn-lt"/>
            </a:endParaRPr>
          </a:p>
          <a:p>
            <a:pPr algn="just"/>
            <a:r>
              <a:rPr lang="ru-RU" dirty="0">
                <a:latin typeface="+mn-lt"/>
              </a:rPr>
              <a:t>Зависимости, передаваемые через конструктор или свойство являются «статическими» зависимостями и требуются объекту на протяжении всего времени его жизни, и не изменяются от одной операции к другой. </a:t>
            </a:r>
            <a:r>
              <a:rPr lang="ru-RU" dirty="0" smtClean="0">
                <a:latin typeface="+mn-lt"/>
              </a:rPr>
              <a:t>Когда зависимость </a:t>
            </a:r>
            <a:r>
              <a:rPr lang="ru-RU" dirty="0">
                <a:latin typeface="+mn-lt"/>
              </a:rPr>
              <a:t>(ее реальный тип или состояние) может быть разной от вызова к вызову или это единственный способ передачи зависимости, поскольку метод является </a:t>
            </a:r>
            <a:r>
              <a:rPr lang="ru-RU" dirty="0" smtClean="0">
                <a:latin typeface="+mn-lt"/>
              </a:rPr>
              <a:t>статическим, тогда </a:t>
            </a:r>
            <a:r>
              <a:rPr lang="ru-RU" dirty="0">
                <a:latin typeface="+mn-lt"/>
              </a:rPr>
              <a:t>более подходящим является передача зависимости именно через </a:t>
            </a:r>
            <a:r>
              <a:rPr lang="ru-RU" dirty="0" smtClean="0">
                <a:latin typeface="+mn-lt"/>
              </a:rPr>
              <a:t>метод.</a:t>
            </a:r>
            <a:endParaRPr lang="ru-RU" dirty="0">
              <a:latin typeface="+mn-lt"/>
            </a:endParaRPr>
          </a:p>
        </p:txBody>
      </p:sp>
    </p:spTree>
    <p:extLst>
      <p:ext uri="{BB962C8B-B14F-4D97-AF65-F5344CB8AC3E}">
        <p14:creationId xmlns:p14="http://schemas.microsoft.com/office/powerpoint/2010/main" val="1534230297"/>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900" dirty="0">
                <a:effectLst/>
                <a:ea typeface="Consolas" charset="0"/>
                <a:cs typeface="Consolas" charset="0"/>
              </a:rPr>
              <a:t>DI Patterns. </a:t>
            </a:r>
            <a:r>
              <a:rPr lang="en-US" sz="4000" dirty="0" smtClean="0">
                <a:effectLst/>
              </a:rPr>
              <a:t>Method Injection</a:t>
            </a:r>
            <a:endParaRPr lang="en-US" sz="3900" dirty="0">
              <a:effectLst/>
              <a:latin typeface="Consolas" charset="0"/>
              <a:ea typeface="Consolas" charset="0"/>
              <a:cs typeface="Consolas" charset="0"/>
            </a:endParaRPr>
          </a:p>
        </p:txBody>
      </p:sp>
      <p:sp>
        <p:nvSpPr>
          <p:cNvPr id="3" name="Rectangle 2"/>
          <p:cNvSpPr/>
          <p:nvPr/>
        </p:nvSpPr>
        <p:spPr>
          <a:xfrm>
            <a:off x="1295400" y="1295400"/>
            <a:ext cx="7638288" cy="3693319"/>
          </a:xfrm>
          <a:prstGeom prst="rect">
            <a:avLst/>
          </a:prstGeom>
        </p:spPr>
        <p:txBody>
          <a:bodyPr wrap="square">
            <a:spAutoFit/>
          </a:bodyPr>
          <a:lstStyle/>
          <a:p>
            <a:r>
              <a:rPr lang="ru-RU" b="1" dirty="0"/>
              <a:t>Метод является статическим и другие варианты не подходят.</a:t>
            </a:r>
            <a:endParaRPr lang="ru-RU" dirty="0" smtClean="0">
              <a:solidFill>
                <a:srgbClr val="333333"/>
              </a:solidFill>
              <a:latin typeface="Consolas" charset="0"/>
              <a:ea typeface="Consolas" charset="0"/>
              <a:cs typeface="Consolas" charset="0"/>
            </a:endParaRPr>
          </a:p>
          <a:p>
            <a:endParaRPr lang="ru-RU" dirty="0">
              <a:solidFill>
                <a:srgbClr val="333333"/>
              </a:solidFill>
              <a:latin typeface="Consolas" charset="0"/>
              <a:ea typeface="Consolas" charset="0"/>
              <a:cs typeface="Consolas" charset="0"/>
            </a:endParaRPr>
          </a:p>
          <a:p>
            <a:r>
              <a:rPr lang="en-US" dirty="0" smtClean="0">
                <a:solidFill>
                  <a:srgbClr val="333333"/>
                </a:solidFill>
                <a:latin typeface="Consolas" charset="0"/>
                <a:ea typeface="Consolas" charset="0"/>
                <a:cs typeface="Consolas" charset="0"/>
              </a:rPr>
              <a:t>public</a:t>
            </a:r>
            <a:r>
              <a:rPr lang="en-US" dirty="0">
                <a:solidFill>
                  <a:srgbClr val="333333"/>
                </a:solidFill>
                <a:latin typeface="Consolas" charset="0"/>
                <a:ea typeface="Consolas" charset="0"/>
                <a:cs typeface="Consolas" charset="0"/>
              </a:rPr>
              <a:t> </a:t>
            </a:r>
            <a:r>
              <a:rPr lang="en-US" dirty="0" smtClean="0">
                <a:solidFill>
                  <a:srgbClr val="333333"/>
                </a:solidFill>
                <a:latin typeface="Consolas" charset="0"/>
                <a:ea typeface="Consolas" charset="0"/>
                <a:cs typeface="Consolas" charset="0"/>
              </a:rPr>
              <a:t>interface</a:t>
            </a:r>
            <a:r>
              <a:rPr lang="ru-RU" dirty="0" smtClean="0">
                <a:solidFill>
                  <a:srgbClr val="333333"/>
                </a:solidFill>
                <a:latin typeface="Consolas" charset="0"/>
                <a:ea typeface="Consolas" charset="0"/>
                <a:cs typeface="Consolas" charset="0"/>
              </a:rPr>
              <a:t> </a:t>
            </a:r>
            <a:r>
              <a:rPr lang="en-US" dirty="0" err="1" smtClean="0">
                <a:solidFill>
                  <a:srgbClr val="333333"/>
                </a:solidFill>
                <a:latin typeface="Consolas" charset="0"/>
                <a:ea typeface="Consolas" charset="0"/>
                <a:cs typeface="Consolas" charset="0"/>
              </a:rPr>
              <a:t>ICurrencyRate</a:t>
            </a:r>
            <a:r>
              <a:rPr lang="en-US" dirty="0" smtClean="0">
                <a:solidFill>
                  <a:srgbClr val="333333"/>
                </a:solidFill>
                <a:latin typeface="Consolas" charset="0"/>
                <a:ea typeface="Consolas" charset="0"/>
                <a:cs typeface="Consolas" charset="0"/>
              </a:rPr>
              <a:t> </a:t>
            </a:r>
            <a:r>
              <a:rPr lang="en-US" dirty="0">
                <a:solidFill>
                  <a:srgbClr val="333333"/>
                </a:solidFill>
                <a:latin typeface="Consolas" charset="0"/>
                <a:ea typeface="Consolas" charset="0"/>
                <a:cs typeface="Consolas" charset="0"/>
              </a:rPr>
              <a:t/>
            </a:r>
            <a:br>
              <a:rPr lang="en-US" dirty="0">
                <a:solidFill>
                  <a:srgbClr val="333333"/>
                </a:solidFill>
                <a:latin typeface="Consolas" charset="0"/>
                <a:ea typeface="Consolas" charset="0"/>
                <a:cs typeface="Consolas" charset="0"/>
              </a:rPr>
            </a:br>
            <a:r>
              <a:rPr lang="en-US" dirty="0" smtClean="0">
                <a:solidFill>
                  <a:srgbClr val="333333"/>
                </a:solidFill>
                <a:latin typeface="Consolas" charset="0"/>
                <a:ea typeface="Consolas" charset="0"/>
                <a:cs typeface="Consolas" charset="0"/>
              </a:rPr>
              <a:t>{</a:t>
            </a:r>
            <a:r>
              <a:rPr lang="en-US" dirty="0">
                <a:solidFill>
                  <a:srgbClr val="333333"/>
                </a:solidFill>
                <a:latin typeface="Consolas" charset="0"/>
                <a:ea typeface="Consolas" charset="0"/>
                <a:cs typeface="Consolas" charset="0"/>
              </a:rPr>
              <a:t/>
            </a:r>
            <a:br>
              <a:rPr lang="en-US" dirty="0">
                <a:solidFill>
                  <a:srgbClr val="333333"/>
                </a:solidFill>
                <a:latin typeface="Consolas" charset="0"/>
                <a:ea typeface="Consolas" charset="0"/>
                <a:cs typeface="Consolas" charset="0"/>
              </a:rPr>
            </a:br>
            <a:r>
              <a:rPr lang="en-US" dirty="0">
                <a:solidFill>
                  <a:srgbClr val="333333"/>
                </a:solidFill>
                <a:latin typeface="Consolas" charset="0"/>
                <a:ea typeface="Consolas" charset="0"/>
                <a:cs typeface="Consolas" charset="0"/>
              </a:rPr>
              <a:t>     </a:t>
            </a:r>
            <a:r>
              <a:rPr lang="en-US" dirty="0" err="1">
                <a:solidFill>
                  <a:srgbClr val="333333"/>
                </a:solidFill>
                <a:latin typeface="Consolas" charset="0"/>
                <a:ea typeface="Consolas" charset="0"/>
                <a:cs typeface="Consolas" charset="0"/>
              </a:rPr>
              <a:t>int</a:t>
            </a:r>
            <a:r>
              <a:rPr lang="en-US" dirty="0">
                <a:solidFill>
                  <a:srgbClr val="333333"/>
                </a:solidFill>
                <a:latin typeface="Consolas" charset="0"/>
                <a:ea typeface="Consolas" charset="0"/>
                <a:cs typeface="Consolas" charset="0"/>
              </a:rPr>
              <a:t> </a:t>
            </a:r>
            <a:r>
              <a:rPr lang="en-US" dirty="0" err="1">
                <a:solidFill>
                  <a:srgbClr val="333333"/>
                </a:solidFill>
                <a:latin typeface="Consolas" charset="0"/>
                <a:ea typeface="Consolas" charset="0"/>
                <a:cs typeface="Consolas" charset="0"/>
              </a:rPr>
              <a:t>GetCurrencyRate</a:t>
            </a:r>
            <a:r>
              <a:rPr lang="en-US" dirty="0">
                <a:solidFill>
                  <a:srgbClr val="333333"/>
                </a:solidFill>
                <a:latin typeface="Consolas" charset="0"/>
                <a:ea typeface="Consolas" charset="0"/>
                <a:cs typeface="Consolas" charset="0"/>
              </a:rPr>
              <a:t>(string currency);</a:t>
            </a:r>
            <a:br>
              <a:rPr lang="en-US" dirty="0">
                <a:solidFill>
                  <a:srgbClr val="333333"/>
                </a:solidFill>
                <a:latin typeface="Consolas" charset="0"/>
                <a:ea typeface="Consolas" charset="0"/>
                <a:cs typeface="Consolas" charset="0"/>
              </a:rPr>
            </a:br>
            <a:r>
              <a:rPr lang="en-US" dirty="0" smtClean="0">
                <a:solidFill>
                  <a:srgbClr val="333333"/>
                </a:solidFill>
                <a:latin typeface="Consolas" charset="0"/>
                <a:ea typeface="Consolas" charset="0"/>
                <a:cs typeface="Consolas" charset="0"/>
              </a:rPr>
              <a:t>}</a:t>
            </a:r>
            <a:endParaRPr lang="ru-RU" dirty="0" smtClean="0">
              <a:solidFill>
                <a:srgbClr val="333333"/>
              </a:solidFill>
              <a:latin typeface="Consolas" charset="0"/>
              <a:ea typeface="Consolas" charset="0"/>
              <a:cs typeface="Consolas" charset="0"/>
            </a:endParaRPr>
          </a:p>
          <a:p>
            <a:r>
              <a:rPr lang="en-US" dirty="0">
                <a:solidFill>
                  <a:srgbClr val="333333"/>
                </a:solidFill>
                <a:latin typeface="Consolas" charset="0"/>
                <a:ea typeface="Consolas" charset="0"/>
                <a:cs typeface="Consolas" charset="0"/>
              </a:rPr>
              <a:t/>
            </a:r>
            <a:br>
              <a:rPr lang="en-US" dirty="0">
                <a:solidFill>
                  <a:srgbClr val="333333"/>
                </a:solidFill>
                <a:latin typeface="Consolas" charset="0"/>
                <a:ea typeface="Consolas" charset="0"/>
                <a:cs typeface="Consolas" charset="0"/>
              </a:rPr>
            </a:br>
            <a:r>
              <a:rPr lang="en-US" dirty="0" smtClean="0">
                <a:solidFill>
                  <a:srgbClr val="333333"/>
                </a:solidFill>
                <a:latin typeface="Consolas" charset="0"/>
                <a:ea typeface="Consolas" charset="0"/>
                <a:cs typeface="Consolas" charset="0"/>
              </a:rPr>
              <a:t>// </a:t>
            </a:r>
            <a:r>
              <a:rPr lang="en-US" dirty="0" err="1">
                <a:solidFill>
                  <a:srgbClr val="333333"/>
                </a:solidFill>
                <a:latin typeface="Consolas" charset="0"/>
                <a:ea typeface="Consolas" charset="0"/>
                <a:cs typeface="Consolas" charset="0"/>
              </a:rPr>
              <a:t>PaymentService</a:t>
            </a:r>
            <a:r>
              <a:rPr lang="en-US" dirty="0">
                <a:solidFill>
                  <a:srgbClr val="333333"/>
                </a:solidFill>
                <a:latin typeface="Consolas" charset="0"/>
                <a:ea typeface="Consolas" charset="0"/>
                <a:cs typeface="Consolas" charset="0"/>
              </a:rPr>
              <a:t> </a:t>
            </a:r>
            <a:br>
              <a:rPr lang="en-US" dirty="0">
                <a:solidFill>
                  <a:srgbClr val="333333"/>
                </a:solidFill>
                <a:latin typeface="Consolas" charset="0"/>
                <a:ea typeface="Consolas" charset="0"/>
                <a:cs typeface="Consolas" charset="0"/>
              </a:rPr>
            </a:br>
            <a:r>
              <a:rPr lang="en-US" dirty="0">
                <a:solidFill>
                  <a:srgbClr val="333333"/>
                </a:solidFill>
                <a:latin typeface="Consolas" charset="0"/>
                <a:ea typeface="Consolas" charset="0"/>
                <a:cs typeface="Consolas" charset="0"/>
              </a:rPr>
              <a:t>public </a:t>
            </a:r>
            <a:r>
              <a:rPr lang="en-US" b="1" dirty="0">
                <a:solidFill>
                  <a:srgbClr val="333333"/>
                </a:solidFill>
                <a:latin typeface="Consolas" charset="0"/>
                <a:ea typeface="Consolas" charset="0"/>
                <a:cs typeface="Consolas" charset="0"/>
              </a:rPr>
              <a:t>static</a:t>
            </a:r>
            <a:r>
              <a:rPr lang="en-US" dirty="0">
                <a:solidFill>
                  <a:srgbClr val="333333"/>
                </a:solidFill>
                <a:latin typeface="Consolas" charset="0"/>
                <a:ea typeface="Consolas" charset="0"/>
                <a:cs typeface="Consolas" charset="0"/>
              </a:rPr>
              <a:t> Money </a:t>
            </a:r>
            <a:r>
              <a:rPr lang="en-US" dirty="0" err="1">
                <a:solidFill>
                  <a:srgbClr val="333333"/>
                </a:solidFill>
                <a:latin typeface="Consolas" charset="0"/>
                <a:ea typeface="Consolas" charset="0"/>
                <a:cs typeface="Consolas" charset="0"/>
              </a:rPr>
              <a:t>CalculatePayment</a:t>
            </a:r>
            <a:r>
              <a:rPr lang="en-US" dirty="0" smtClean="0">
                <a:solidFill>
                  <a:srgbClr val="333333"/>
                </a:solidFill>
                <a:latin typeface="Consolas" charset="0"/>
                <a:ea typeface="Consolas" charset="0"/>
                <a:cs typeface="Consolas" charset="0"/>
              </a:rPr>
              <a:t>(</a:t>
            </a:r>
            <a:endParaRPr lang="ru-RU" dirty="0" smtClean="0">
              <a:solidFill>
                <a:srgbClr val="333333"/>
              </a:solidFill>
              <a:latin typeface="Consolas" charset="0"/>
              <a:ea typeface="Consolas" charset="0"/>
              <a:cs typeface="Consolas" charset="0"/>
            </a:endParaRPr>
          </a:p>
          <a:p>
            <a:r>
              <a:rPr lang="ru-RU" dirty="0">
                <a:solidFill>
                  <a:srgbClr val="333333"/>
                </a:solidFill>
                <a:latin typeface="Consolas" charset="0"/>
                <a:ea typeface="Consolas" charset="0"/>
                <a:cs typeface="Consolas" charset="0"/>
              </a:rPr>
              <a:t>	</a:t>
            </a:r>
            <a:r>
              <a:rPr lang="ru-RU" dirty="0" smtClean="0">
                <a:solidFill>
                  <a:srgbClr val="333333"/>
                </a:solidFill>
                <a:latin typeface="Consolas" charset="0"/>
                <a:ea typeface="Consolas" charset="0"/>
                <a:cs typeface="Consolas" charset="0"/>
              </a:rPr>
              <a:t>			</a:t>
            </a:r>
            <a:r>
              <a:rPr lang="en-US" dirty="0" err="1" smtClean="0">
                <a:solidFill>
                  <a:srgbClr val="333333"/>
                </a:solidFill>
                <a:latin typeface="Consolas" charset="0"/>
                <a:ea typeface="Consolas" charset="0"/>
                <a:cs typeface="Consolas" charset="0"/>
              </a:rPr>
              <a:t>ICurrencyRate</a:t>
            </a:r>
            <a:r>
              <a:rPr lang="en-US" dirty="0" smtClean="0">
                <a:solidFill>
                  <a:srgbClr val="333333"/>
                </a:solidFill>
                <a:latin typeface="Consolas" charset="0"/>
                <a:ea typeface="Consolas" charset="0"/>
                <a:cs typeface="Consolas" charset="0"/>
              </a:rPr>
              <a:t> </a:t>
            </a:r>
            <a:r>
              <a:rPr lang="en-US" dirty="0" err="1">
                <a:solidFill>
                  <a:srgbClr val="333333"/>
                </a:solidFill>
                <a:latin typeface="Consolas" charset="0"/>
                <a:ea typeface="Consolas" charset="0"/>
                <a:cs typeface="Consolas" charset="0"/>
              </a:rPr>
              <a:t>currencyRate</a:t>
            </a:r>
            <a:r>
              <a:rPr lang="en-US" dirty="0">
                <a:solidFill>
                  <a:srgbClr val="333333"/>
                </a:solidFill>
                <a:latin typeface="Consolas" charset="0"/>
                <a:ea typeface="Consolas" charset="0"/>
                <a:cs typeface="Consolas" charset="0"/>
              </a:rPr>
              <a:t>) </a:t>
            </a:r>
            <a:br>
              <a:rPr lang="en-US" dirty="0">
                <a:solidFill>
                  <a:srgbClr val="333333"/>
                </a:solidFill>
                <a:latin typeface="Consolas" charset="0"/>
                <a:ea typeface="Consolas" charset="0"/>
                <a:cs typeface="Consolas" charset="0"/>
              </a:rPr>
            </a:br>
            <a:r>
              <a:rPr lang="en-US" dirty="0">
                <a:solidFill>
                  <a:srgbClr val="333333"/>
                </a:solidFill>
                <a:latin typeface="Consolas" charset="0"/>
                <a:ea typeface="Consolas" charset="0"/>
                <a:cs typeface="Consolas" charset="0"/>
              </a:rPr>
              <a:t>{ </a:t>
            </a:r>
            <a:br>
              <a:rPr lang="en-US" dirty="0">
                <a:solidFill>
                  <a:srgbClr val="333333"/>
                </a:solidFill>
                <a:latin typeface="Consolas" charset="0"/>
                <a:ea typeface="Consolas" charset="0"/>
                <a:cs typeface="Consolas" charset="0"/>
              </a:rPr>
            </a:br>
            <a:r>
              <a:rPr lang="en-US" dirty="0">
                <a:solidFill>
                  <a:srgbClr val="333333"/>
                </a:solidFill>
                <a:latin typeface="Consolas" charset="0"/>
                <a:ea typeface="Consolas" charset="0"/>
                <a:cs typeface="Consolas" charset="0"/>
              </a:rPr>
              <a:t>    return new Money(); </a:t>
            </a:r>
            <a:br>
              <a:rPr lang="en-US" dirty="0">
                <a:solidFill>
                  <a:srgbClr val="333333"/>
                </a:solidFill>
                <a:latin typeface="Consolas" charset="0"/>
                <a:ea typeface="Consolas" charset="0"/>
                <a:cs typeface="Consolas" charset="0"/>
              </a:rPr>
            </a:br>
            <a:r>
              <a:rPr lang="en-US" dirty="0" smtClean="0">
                <a:solidFill>
                  <a:srgbClr val="333333"/>
                </a:solidFill>
                <a:latin typeface="Consolas" charset="0"/>
                <a:ea typeface="Consolas" charset="0"/>
                <a:cs typeface="Consolas" charset="0"/>
              </a:rPr>
              <a:t>}</a:t>
            </a:r>
            <a:endParaRPr lang="en-US" dirty="0">
              <a:solidFill>
                <a:srgbClr val="333333"/>
              </a:solidFill>
              <a:latin typeface="Consolas" charset="0"/>
              <a:ea typeface="Consolas" charset="0"/>
              <a:cs typeface="Consolas" charset="0"/>
            </a:endParaRPr>
          </a:p>
        </p:txBody>
      </p:sp>
    </p:spTree>
    <p:extLst>
      <p:ext uri="{BB962C8B-B14F-4D97-AF65-F5344CB8AC3E}">
        <p14:creationId xmlns:p14="http://schemas.microsoft.com/office/powerpoint/2010/main" val="1844400657"/>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900" dirty="0">
                <a:effectLst/>
                <a:ea typeface="Consolas" charset="0"/>
                <a:cs typeface="Consolas" charset="0"/>
              </a:rPr>
              <a:t>DI Patterns. </a:t>
            </a:r>
            <a:r>
              <a:rPr lang="en-US" sz="4000" dirty="0" smtClean="0">
                <a:effectLst/>
              </a:rPr>
              <a:t>Method Injection</a:t>
            </a:r>
            <a:endParaRPr lang="en-US" sz="3900" dirty="0">
              <a:effectLst/>
              <a:latin typeface="Consolas" charset="0"/>
              <a:ea typeface="Consolas" charset="0"/>
              <a:cs typeface="Consolas" charset="0"/>
            </a:endParaRPr>
          </a:p>
        </p:txBody>
      </p:sp>
      <p:sp>
        <p:nvSpPr>
          <p:cNvPr id="3" name="Rectangle 2"/>
          <p:cNvSpPr/>
          <p:nvPr/>
        </p:nvSpPr>
        <p:spPr>
          <a:xfrm>
            <a:off x="1295400" y="1295400"/>
            <a:ext cx="7638288" cy="3693319"/>
          </a:xfrm>
          <a:prstGeom prst="rect">
            <a:avLst/>
          </a:prstGeom>
        </p:spPr>
        <p:txBody>
          <a:bodyPr wrap="square">
            <a:spAutoFit/>
          </a:bodyPr>
          <a:lstStyle/>
          <a:p>
            <a:r>
              <a:rPr lang="ru-RU" b="1" dirty="0" smtClean="0"/>
              <a:t>Зависимость </a:t>
            </a:r>
            <a:r>
              <a:rPr lang="ru-RU" b="1" dirty="0"/>
              <a:t>может изменяться от операции к </a:t>
            </a:r>
            <a:r>
              <a:rPr lang="ru-RU" b="1" dirty="0" smtClean="0"/>
              <a:t>операции</a:t>
            </a:r>
          </a:p>
          <a:p>
            <a:endParaRPr lang="ru-RU" dirty="0">
              <a:solidFill>
                <a:srgbClr val="333333"/>
              </a:solidFill>
              <a:latin typeface="Consolas" charset="0"/>
              <a:ea typeface="Consolas" charset="0"/>
              <a:cs typeface="Consolas" charset="0"/>
            </a:endParaRPr>
          </a:p>
          <a:p>
            <a:r>
              <a:rPr lang="en-US" dirty="0">
                <a:latin typeface="Consolas" charset="0"/>
                <a:ea typeface="Consolas" charset="0"/>
                <a:cs typeface="Consolas" charset="0"/>
              </a:rPr>
              <a:t>// </a:t>
            </a:r>
            <a:r>
              <a:rPr lang="en-US" dirty="0" err="1">
                <a:latin typeface="Consolas" charset="0"/>
                <a:ea typeface="Consolas" charset="0"/>
                <a:cs typeface="Consolas" charset="0"/>
              </a:rPr>
              <a:t>Задает</a:t>
            </a:r>
            <a:r>
              <a:rPr lang="en-US" dirty="0">
                <a:latin typeface="Consolas" charset="0"/>
                <a:ea typeface="Consolas" charset="0"/>
                <a:cs typeface="Consolas" charset="0"/>
              </a:rPr>
              <a:t> "</a:t>
            </a:r>
            <a:r>
              <a:rPr lang="en-US" dirty="0" err="1">
                <a:latin typeface="Consolas" charset="0"/>
                <a:ea typeface="Consolas" charset="0"/>
                <a:cs typeface="Consolas" charset="0"/>
              </a:rPr>
              <a:t>стратегию</a:t>
            </a:r>
            <a:r>
              <a:rPr lang="en-US" dirty="0">
                <a:latin typeface="Consolas" charset="0"/>
                <a:ea typeface="Consolas" charset="0"/>
                <a:cs typeface="Consolas" charset="0"/>
              </a:rPr>
              <a:t>" </a:t>
            </a:r>
            <a:r>
              <a:rPr lang="en-US" dirty="0" err="1">
                <a:latin typeface="Consolas" charset="0"/>
                <a:ea typeface="Consolas" charset="0"/>
                <a:cs typeface="Consolas" charset="0"/>
              </a:rPr>
              <a:t>форматирования</a:t>
            </a:r>
            <a:r>
              <a:rPr lang="en-US" dirty="0">
                <a:latin typeface="Consolas" charset="0"/>
                <a:ea typeface="Consolas" charset="0"/>
                <a:cs typeface="Consolas" charset="0"/>
              </a:rPr>
              <a:t> </a:t>
            </a:r>
            <a:r>
              <a:rPr lang="en-US" dirty="0" err="1">
                <a:latin typeface="Consolas" charset="0"/>
                <a:ea typeface="Consolas" charset="0"/>
                <a:cs typeface="Consolas" charset="0"/>
              </a:rPr>
              <a:t>отчета</a:t>
            </a:r>
            <a:r>
              <a:rPr lang="en-US" dirty="0">
                <a:latin typeface="Consolas" charset="0"/>
                <a:ea typeface="Consolas" charset="0"/>
                <a:cs typeface="Consolas" charset="0"/>
              </a:rPr>
              <a:t> public interface </a:t>
            </a:r>
            <a:r>
              <a:rPr lang="en-US" dirty="0" err="1">
                <a:latin typeface="Consolas" charset="0"/>
                <a:ea typeface="Consolas" charset="0"/>
                <a:cs typeface="Consolas" charset="0"/>
              </a:rPr>
              <a:t>IReportFormatter</a:t>
            </a:r>
            <a:r>
              <a:rPr lang="en-US" dirty="0">
                <a:latin typeface="Consolas" charset="0"/>
                <a:ea typeface="Consolas" charset="0"/>
                <a:cs typeface="Consolas" charset="0"/>
              </a:rPr>
              <a:t> </a:t>
            </a:r>
            <a:endParaRPr lang="ru-RU" dirty="0" smtClean="0">
              <a:latin typeface="Consolas" charset="0"/>
              <a:ea typeface="Consolas" charset="0"/>
              <a:cs typeface="Consolas" charset="0"/>
            </a:endParaRPr>
          </a:p>
          <a:p>
            <a:r>
              <a:rPr lang="en-US" dirty="0" smtClean="0">
                <a:latin typeface="Consolas" charset="0"/>
                <a:ea typeface="Consolas" charset="0"/>
                <a:cs typeface="Consolas" charset="0"/>
              </a:rPr>
              <a:t>{ </a:t>
            </a:r>
            <a:r>
              <a:rPr lang="en-US" dirty="0">
                <a:latin typeface="Consolas" charset="0"/>
                <a:ea typeface="Consolas" charset="0"/>
                <a:cs typeface="Consolas" charset="0"/>
              </a:rPr>
              <a:t/>
            </a:r>
            <a:br>
              <a:rPr lang="en-US" dirty="0">
                <a:latin typeface="Consolas" charset="0"/>
                <a:ea typeface="Consolas" charset="0"/>
                <a:cs typeface="Consolas" charset="0"/>
              </a:rPr>
            </a:br>
            <a:r>
              <a:rPr lang="en-US" dirty="0">
                <a:latin typeface="Consolas" charset="0"/>
                <a:ea typeface="Consolas" charset="0"/>
                <a:cs typeface="Consolas" charset="0"/>
              </a:rPr>
              <a:t>    string </a:t>
            </a:r>
            <a:r>
              <a:rPr lang="en-US" dirty="0" err="1">
                <a:latin typeface="Consolas" charset="0"/>
                <a:ea typeface="Consolas" charset="0"/>
                <a:cs typeface="Consolas" charset="0"/>
              </a:rPr>
              <a:t>GetFormatString</a:t>
            </a:r>
            <a:r>
              <a:rPr lang="en-US" dirty="0">
                <a:latin typeface="Consolas" charset="0"/>
                <a:ea typeface="Consolas" charset="0"/>
                <a:cs typeface="Consolas" charset="0"/>
              </a:rPr>
              <a:t>(); </a:t>
            </a:r>
            <a:endParaRPr lang="ru-RU" dirty="0" smtClean="0">
              <a:latin typeface="Consolas" charset="0"/>
              <a:ea typeface="Consolas" charset="0"/>
              <a:cs typeface="Consolas" charset="0"/>
            </a:endParaRPr>
          </a:p>
          <a:p>
            <a:r>
              <a:rPr lang="en-US" dirty="0" smtClean="0">
                <a:latin typeface="Consolas" charset="0"/>
                <a:ea typeface="Consolas" charset="0"/>
                <a:cs typeface="Consolas" charset="0"/>
              </a:rPr>
              <a:t>} </a:t>
            </a:r>
            <a:endParaRPr lang="ru-RU" dirty="0" smtClean="0">
              <a:latin typeface="Consolas" charset="0"/>
              <a:ea typeface="Consolas" charset="0"/>
              <a:cs typeface="Consolas" charset="0"/>
            </a:endParaRPr>
          </a:p>
          <a:p>
            <a:endParaRPr lang="ru-RU" dirty="0" smtClean="0">
              <a:latin typeface="Consolas" charset="0"/>
              <a:ea typeface="Consolas" charset="0"/>
              <a:cs typeface="Consolas" charset="0"/>
            </a:endParaRPr>
          </a:p>
          <a:p>
            <a:r>
              <a:rPr lang="en-US" dirty="0" smtClean="0">
                <a:latin typeface="Consolas" charset="0"/>
                <a:ea typeface="Consolas" charset="0"/>
                <a:cs typeface="Consolas" charset="0"/>
              </a:rPr>
              <a:t>// </a:t>
            </a:r>
            <a:r>
              <a:rPr lang="en-US" dirty="0" err="1">
                <a:latin typeface="Consolas" charset="0"/>
                <a:ea typeface="Consolas" charset="0"/>
                <a:cs typeface="Consolas" charset="0"/>
              </a:rPr>
              <a:t>ReportService</a:t>
            </a:r>
            <a:r>
              <a:rPr lang="en-US" dirty="0">
                <a:latin typeface="Consolas" charset="0"/>
                <a:ea typeface="Consolas" charset="0"/>
                <a:cs typeface="Consolas" charset="0"/>
              </a:rPr>
              <a:t> public string </a:t>
            </a:r>
            <a:r>
              <a:rPr lang="en-US" dirty="0" err="1">
                <a:latin typeface="Consolas" charset="0"/>
                <a:ea typeface="Consolas" charset="0"/>
                <a:cs typeface="Consolas" charset="0"/>
              </a:rPr>
              <a:t>CreateReport</a:t>
            </a:r>
            <a:r>
              <a:rPr lang="en-US" dirty="0">
                <a:latin typeface="Consolas" charset="0"/>
                <a:ea typeface="Consolas" charset="0"/>
                <a:cs typeface="Consolas" charset="0"/>
              </a:rPr>
              <a:t>(</a:t>
            </a:r>
            <a:r>
              <a:rPr lang="en-US" dirty="0" err="1">
                <a:latin typeface="Consolas" charset="0"/>
                <a:ea typeface="Consolas" charset="0"/>
                <a:cs typeface="Consolas" charset="0"/>
              </a:rPr>
              <a:t>IReportFormatter</a:t>
            </a:r>
            <a:r>
              <a:rPr lang="en-US" dirty="0">
                <a:latin typeface="Consolas" charset="0"/>
                <a:ea typeface="Consolas" charset="0"/>
                <a:cs typeface="Consolas" charset="0"/>
              </a:rPr>
              <a:t> </a:t>
            </a:r>
            <a:r>
              <a:rPr lang="en-US" dirty="0" err="1">
                <a:latin typeface="Consolas" charset="0"/>
                <a:ea typeface="Consolas" charset="0"/>
                <a:cs typeface="Consolas" charset="0"/>
              </a:rPr>
              <a:t>reportFormatter</a:t>
            </a:r>
            <a:r>
              <a:rPr lang="en-US" dirty="0">
                <a:latin typeface="Consolas" charset="0"/>
                <a:ea typeface="Consolas" charset="0"/>
                <a:cs typeface="Consolas" charset="0"/>
              </a:rPr>
              <a:t>) </a:t>
            </a:r>
            <a:endParaRPr lang="ru-RU" dirty="0" smtClean="0">
              <a:latin typeface="Consolas" charset="0"/>
              <a:ea typeface="Consolas" charset="0"/>
              <a:cs typeface="Consolas" charset="0"/>
            </a:endParaRPr>
          </a:p>
          <a:p>
            <a:r>
              <a:rPr lang="en-US" dirty="0" smtClean="0">
                <a:latin typeface="Consolas" charset="0"/>
                <a:ea typeface="Consolas" charset="0"/>
                <a:cs typeface="Consolas" charset="0"/>
              </a:rPr>
              <a:t>{ </a:t>
            </a:r>
            <a:r>
              <a:rPr lang="en-US" dirty="0">
                <a:latin typeface="Consolas" charset="0"/>
                <a:ea typeface="Consolas" charset="0"/>
                <a:cs typeface="Consolas" charset="0"/>
              </a:rPr>
              <a:t/>
            </a:r>
            <a:br>
              <a:rPr lang="en-US" dirty="0">
                <a:latin typeface="Consolas" charset="0"/>
                <a:ea typeface="Consolas" charset="0"/>
                <a:cs typeface="Consolas" charset="0"/>
              </a:rPr>
            </a:br>
            <a:r>
              <a:rPr lang="en-US" dirty="0">
                <a:latin typeface="Consolas" charset="0"/>
                <a:ea typeface="Consolas" charset="0"/>
                <a:cs typeface="Consolas" charset="0"/>
              </a:rPr>
              <a:t>    return default(string); </a:t>
            </a:r>
            <a:endParaRPr lang="ru-RU" dirty="0" smtClean="0">
              <a:latin typeface="Consolas" charset="0"/>
              <a:ea typeface="Consolas" charset="0"/>
              <a:cs typeface="Consolas" charset="0"/>
            </a:endParaRPr>
          </a:p>
          <a:p>
            <a:r>
              <a:rPr lang="en-US" dirty="0" smtClean="0">
                <a:latin typeface="Consolas" charset="0"/>
                <a:ea typeface="Consolas" charset="0"/>
                <a:cs typeface="Consolas" charset="0"/>
              </a:rPr>
              <a:t>}</a:t>
            </a:r>
            <a:endParaRPr lang="en-US" dirty="0">
              <a:solidFill>
                <a:srgbClr val="333333"/>
              </a:solidFill>
              <a:latin typeface="Consolas" charset="0"/>
              <a:ea typeface="Consolas" charset="0"/>
              <a:cs typeface="Consolas" charset="0"/>
            </a:endParaRPr>
          </a:p>
        </p:txBody>
      </p:sp>
    </p:spTree>
    <p:extLst>
      <p:ext uri="{BB962C8B-B14F-4D97-AF65-F5344CB8AC3E}">
        <p14:creationId xmlns:p14="http://schemas.microsoft.com/office/powerpoint/2010/main" val="1143565421"/>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err="1"/>
              <a:t>Dependecy</a:t>
            </a:r>
            <a:r>
              <a:rPr lang="en-US" sz="4000" dirty="0"/>
              <a:t> Injection </a:t>
            </a:r>
            <a:r>
              <a:rPr lang="en-US" sz="4000" dirty="0" err="1"/>
              <a:t>контейнеры</a:t>
            </a:r>
            <a:endParaRPr lang="en-US" sz="3900" dirty="0">
              <a:effectLst/>
              <a:latin typeface="Consolas" charset="0"/>
              <a:ea typeface="Consolas" charset="0"/>
              <a:cs typeface="Consolas" charset="0"/>
            </a:endParaRPr>
          </a:p>
        </p:txBody>
      </p:sp>
      <p:sp>
        <p:nvSpPr>
          <p:cNvPr id="3" name="Rectangle 2"/>
          <p:cNvSpPr/>
          <p:nvPr/>
        </p:nvSpPr>
        <p:spPr>
          <a:xfrm>
            <a:off x="1295400" y="1295400"/>
            <a:ext cx="7638288" cy="2031325"/>
          </a:xfrm>
          <a:prstGeom prst="rect">
            <a:avLst/>
          </a:prstGeom>
        </p:spPr>
        <p:txBody>
          <a:bodyPr wrap="square">
            <a:spAutoFit/>
          </a:bodyPr>
          <a:lstStyle/>
          <a:p>
            <a:pPr marL="285750" indent="-285750">
              <a:buFont typeface="Arial" charset="0"/>
              <a:buChar char="•"/>
            </a:pPr>
            <a:r>
              <a:rPr lang="en-US" dirty="0" err="1">
                <a:latin typeface="Corbel" charset="0"/>
                <a:ea typeface="Corbel" charset="0"/>
                <a:cs typeface="Corbel" charset="0"/>
              </a:rPr>
              <a:t>StructureMap</a:t>
            </a:r>
            <a:r>
              <a:rPr lang="en-US" dirty="0">
                <a:latin typeface="Corbel" charset="0"/>
                <a:ea typeface="Corbel" charset="0"/>
                <a:cs typeface="Corbel" charset="0"/>
              </a:rPr>
              <a:t> (</a:t>
            </a:r>
            <a:r>
              <a:rPr lang="en-US" dirty="0" err="1">
                <a:latin typeface="Corbel" charset="0"/>
                <a:ea typeface="Corbel" charset="0"/>
                <a:cs typeface="Corbel" charset="0"/>
              </a:rPr>
              <a:t>AltDotNet</a:t>
            </a:r>
            <a:r>
              <a:rPr lang="en-US" dirty="0" smtClean="0">
                <a:latin typeface="Corbel" charset="0"/>
                <a:ea typeface="Corbel" charset="0"/>
                <a:cs typeface="Corbel" charset="0"/>
              </a:rPr>
              <a:t>)</a:t>
            </a:r>
            <a:r>
              <a:rPr lang="ru-RU" dirty="0" smtClean="0">
                <a:latin typeface="Corbel" charset="0"/>
                <a:ea typeface="Corbel" charset="0"/>
                <a:cs typeface="Corbel" charset="0"/>
              </a:rPr>
              <a:t> </a:t>
            </a:r>
            <a:r>
              <a:rPr lang="en-US" dirty="0" smtClean="0">
                <a:latin typeface="Corbel" charset="0"/>
                <a:ea typeface="Corbel" charset="0"/>
                <a:cs typeface="Corbel" charset="0"/>
              </a:rPr>
              <a:t>	http</a:t>
            </a:r>
            <a:r>
              <a:rPr lang="en-US" dirty="0">
                <a:latin typeface="Corbel" charset="0"/>
                <a:ea typeface="Corbel" charset="0"/>
                <a:cs typeface="Corbel" charset="0"/>
              </a:rPr>
              <a:t>://</a:t>
            </a:r>
            <a:r>
              <a:rPr lang="en-US" dirty="0" err="1">
                <a:latin typeface="Corbel" charset="0"/>
                <a:ea typeface="Corbel" charset="0"/>
                <a:cs typeface="Corbel" charset="0"/>
              </a:rPr>
              <a:t>structuremap.sourceforge.net</a:t>
            </a:r>
            <a:r>
              <a:rPr lang="en-US" dirty="0">
                <a:latin typeface="Corbel" charset="0"/>
                <a:ea typeface="Corbel" charset="0"/>
                <a:cs typeface="Corbel" charset="0"/>
              </a:rPr>
              <a:t>/</a:t>
            </a:r>
            <a:r>
              <a:rPr lang="en-US" dirty="0" err="1">
                <a:latin typeface="Corbel" charset="0"/>
                <a:ea typeface="Corbel" charset="0"/>
                <a:cs typeface="Corbel" charset="0"/>
              </a:rPr>
              <a:t>Default.htm</a:t>
            </a:r>
            <a:endParaRPr lang="en-US" dirty="0">
              <a:latin typeface="Corbel" charset="0"/>
              <a:ea typeface="Corbel" charset="0"/>
              <a:cs typeface="Corbel" charset="0"/>
            </a:endParaRPr>
          </a:p>
          <a:p>
            <a:pPr marL="285750" indent="-285750">
              <a:buFont typeface="Arial" charset="0"/>
              <a:buChar char="•"/>
            </a:pPr>
            <a:r>
              <a:rPr lang="en-US" dirty="0">
                <a:latin typeface="Corbel" charset="0"/>
                <a:ea typeface="Corbel" charset="0"/>
                <a:cs typeface="Corbel" charset="0"/>
              </a:rPr>
              <a:t>Castle Windsor (</a:t>
            </a:r>
            <a:r>
              <a:rPr lang="en-US" dirty="0" err="1">
                <a:latin typeface="Corbel" charset="0"/>
                <a:ea typeface="Corbel" charset="0"/>
                <a:cs typeface="Corbel" charset="0"/>
              </a:rPr>
              <a:t>AltDotNet</a:t>
            </a:r>
            <a:r>
              <a:rPr lang="en-US" dirty="0" smtClean="0">
                <a:latin typeface="Corbel" charset="0"/>
                <a:ea typeface="Corbel" charset="0"/>
                <a:cs typeface="Corbel" charset="0"/>
              </a:rPr>
              <a:t>)</a:t>
            </a:r>
            <a:r>
              <a:rPr lang="ru-RU" dirty="0" smtClean="0">
                <a:latin typeface="Corbel" charset="0"/>
                <a:ea typeface="Corbel" charset="0"/>
                <a:cs typeface="Corbel" charset="0"/>
              </a:rPr>
              <a:t> </a:t>
            </a:r>
            <a:r>
              <a:rPr lang="en-US" dirty="0" smtClean="0">
                <a:latin typeface="Corbel" charset="0"/>
                <a:ea typeface="Corbel" charset="0"/>
                <a:cs typeface="Corbel" charset="0"/>
              </a:rPr>
              <a:t>	http</a:t>
            </a:r>
            <a:r>
              <a:rPr lang="en-US" dirty="0">
                <a:latin typeface="Corbel" charset="0"/>
                <a:ea typeface="Corbel" charset="0"/>
                <a:cs typeface="Corbel" charset="0"/>
              </a:rPr>
              <a:t>://</a:t>
            </a:r>
            <a:r>
              <a:rPr lang="en-US" dirty="0" err="1">
                <a:latin typeface="Corbel" charset="0"/>
                <a:ea typeface="Corbel" charset="0"/>
                <a:cs typeface="Corbel" charset="0"/>
              </a:rPr>
              <a:t>www.castleproject.org</a:t>
            </a:r>
            <a:r>
              <a:rPr lang="en-US" dirty="0">
                <a:latin typeface="Corbel" charset="0"/>
                <a:ea typeface="Corbel" charset="0"/>
                <a:cs typeface="Corbel" charset="0"/>
              </a:rPr>
              <a:t>/container/</a:t>
            </a:r>
            <a:r>
              <a:rPr lang="en-US" dirty="0" err="1">
                <a:latin typeface="Corbel" charset="0"/>
                <a:ea typeface="Corbel" charset="0"/>
                <a:cs typeface="Corbel" charset="0"/>
              </a:rPr>
              <a:t>index.html</a:t>
            </a:r>
            <a:endParaRPr lang="en-US" dirty="0">
              <a:latin typeface="Corbel" charset="0"/>
              <a:ea typeface="Corbel" charset="0"/>
              <a:cs typeface="Corbel" charset="0"/>
            </a:endParaRPr>
          </a:p>
          <a:p>
            <a:pPr marL="285750" indent="-285750">
              <a:buFont typeface="Arial" charset="0"/>
              <a:buChar char="•"/>
            </a:pPr>
            <a:r>
              <a:rPr lang="en-US" dirty="0">
                <a:latin typeface="Corbel" charset="0"/>
                <a:ea typeface="Corbel" charset="0"/>
                <a:cs typeface="Corbel" charset="0"/>
              </a:rPr>
              <a:t>Unity (Microsoft P&amp;P</a:t>
            </a:r>
            <a:r>
              <a:rPr lang="en-US" dirty="0" smtClean="0">
                <a:latin typeface="Corbel" charset="0"/>
                <a:ea typeface="Corbel" charset="0"/>
                <a:cs typeface="Corbel" charset="0"/>
              </a:rPr>
              <a:t>) </a:t>
            </a:r>
          </a:p>
          <a:p>
            <a:r>
              <a:rPr lang="en-US" dirty="0">
                <a:latin typeface="Corbel" charset="0"/>
                <a:ea typeface="Corbel" charset="0"/>
                <a:cs typeface="Corbel" charset="0"/>
              </a:rPr>
              <a:t>	</a:t>
            </a:r>
            <a:r>
              <a:rPr lang="en-US" dirty="0" smtClean="0">
                <a:latin typeface="Corbel" charset="0"/>
                <a:ea typeface="Corbel" charset="0"/>
                <a:cs typeface="Corbel" charset="0"/>
              </a:rPr>
              <a:t>http</a:t>
            </a:r>
            <a:r>
              <a:rPr lang="en-US" dirty="0">
                <a:latin typeface="Corbel" charset="0"/>
                <a:ea typeface="Corbel" charset="0"/>
                <a:cs typeface="Corbel" charset="0"/>
              </a:rPr>
              <a:t>://</a:t>
            </a:r>
            <a:r>
              <a:rPr lang="en-US" dirty="0" err="1">
                <a:latin typeface="Corbel" charset="0"/>
                <a:ea typeface="Corbel" charset="0"/>
                <a:cs typeface="Corbel" charset="0"/>
              </a:rPr>
              <a:t>www.codeplex.com</a:t>
            </a:r>
            <a:r>
              <a:rPr lang="en-US" dirty="0">
                <a:latin typeface="Corbel" charset="0"/>
                <a:ea typeface="Corbel" charset="0"/>
                <a:cs typeface="Corbel" charset="0"/>
              </a:rPr>
              <a:t>/unity</a:t>
            </a:r>
          </a:p>
          <a:p>
            <a:pPr marL="285750" indent="-285750">
              <a:buFont typeface="Arial" charset="0"/>
              <a:buChar char="•"/>
            </a:pPr>
            <a:r>
              <a:rPr lang="en-US" dirty="0" err="1">
                <a:latin typeface="Corbel" charset="0"/>
                <a:ea typeface="Corbel" charset="0"/>
                <a:cs typeface="Corbel" charset="0"/>
              </a:rPr>
              <a:t>Ninject</a:t>
            </a:r>
            <a:r>
              <a:rPr lang="en-US" dirty="0">
                <a:latin typeface="Corbel" charset="0"/>
                <a:ea typeface="Corbel" charset="0"/>
                <a:cs typeface="Corbel" charset="0"/>
              </a:rPr>
              <a:t> (open </a:t>
            </a:r>
            <a:r>
              <a:rPr lang="en-US" dirty="0" smtClean="0">
                <a:latin typeface="Corbel" charset="0"/>
                <a:ea typeface="Corbel" charset="0"/>
                <a:cs typeface="Corbel" charset="0"/>
              </a:rPr>
              <a:t>source) </a:t>
            </a:r>
            <a:r>
              <a:rPr lang="en-US" u="sng" dirty="0" smtClean="0">
                <a:latin typeface="Corbel" charset="0"/>
                <a:ea typeface="Corbel" charset="0"/>
                <a:cs typeface="Corbel" charset="0"/>
                <a:hlinkClick r:id="rId3"/>
              </a:rPr>
              <a:t>http</a:t>
            </a:r>
            <a:r>
              <a:rPr lang="en-US" u="sng" dirty="0">
                <a:latin typeface="Corbel" charset="0"/>
                <a:ea typeface="Corbel" charset="0"/>
                <a:cs typeface="Corbel" charset="0"/>
                <a:hlinkClick r:id="rId3"/>
              </a:rPr>
              <a:t>://</a:t>
            </a:r>
            <a:r>
              <a:rPr lang="en-US" u="sng" dirty="0" smtClean="0">
                <a:latin typeface="Corbel" charset="0"/>
                <a:ea typeface="Corbel" charset="0"/>
                <a:cs typeface="Corbel" charset="0"/>
                <a:hlinkClick r:id="rId3"/>
              </a:rPr>
              <a:t>ninject.org</a:t>
            </a:r>
          </a:p>
        </p:txBody>
      </p:sp>
    </p:spTree>
    <p:extLst>
      <p:ext uri="{BB962C8B-B14F-4D97-AF65-F5344CB8AC3E}">
        <p14:creationId xmlns:p14="http://schemas.microsoft.com/office/powerpoint/2010/main" val="1143195511"/>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err="1"/>
              <a:t>Dependecy</a:t>
            </a:r>
            <a:r>
              <a:rPr lang="en-US" sz="4000" dirty="0"/>
              <a:t> Injection </a:t>
            </a:r>
            <a:r>
              <a:rPr lang="en-US" sz="4000" dirty="0" err="1"/>
              <a:t>контейнеры</a:t>
            </a:r>
            <a:endParaRPr lang="en-US" sz="3900" dirty="0">
              <a:effectLst/>
              <a:latin typeface="Consolas" charset="0"/>
              <a:ea typeface="Consolas" charset="0"/>
              <a:cs typeface="Consolas" charset="0"/>
            </a:endParaRPr>
          </a:p>
        </p:txBody>
      </p:sp>
      <p:pic>
        <p:nvPicPr>
          <p:cNvPr id="4" name="Picture 3"/>
          <p:cNvPicPr>
            <a:picLocks noChangeAspect="1"/>
          </p:cNvPicPr>
          <p:nvPr/>
        </p:nvPicPr>
        <p:blipFill>
          <a:blip r:embed="rId3"/>
          <a:stretch>
            <a:fillRect/>
          </a:stretch>
        </p:blipFill>
        <p:spPr>
          <a:xfrm>
            <a:off x="1828800" y="1397761"/>
            <a:ext cx="6070600" cy="4745488"/>
          </a:xfrm>
          <a:prstGeom prst="rect">
            <a:avLst/>
          </a:prstGeom>
        </p:spPr>
      </p:pic>
    </p:spTree>
    <p:extLst>
      <p:ext uri="{BB962C8B-B14F-4D97-AF65-F5344CB8AC3E}">
        <p14:creationId xmlns:p14="http://schemas.microsoft.com/office/powerpoint/2010/main" val="187266683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a:xfrm>
            <a:off x="457200" y="762000"/>
            <a:ext cx="8229600" cy="704851"/>
          </a:xfrm>
        </p:spPr>
        <p:txBody>
          <a:bodyPr/>
          <a:lstStyle/>
          <a:p>
            <a:pPr eaLnBrk="1" hangingPunct="1"/>
            <a:r>
              <a:rPr lang="ru-RU" sz="4000" smtClean="0"/>
              <a:t>Свойства качественного</a:t>
            </a:r>
            <a:r>
              <a:rPr lang="en-US" sz="4000" smtClean="0"/>
              <a:t> </a:t>
            </a:r>
            <a:r>
              <a:rPr lang="ru-RU" sz="4000" smtClean="0"/>
              <a:t>кода</a:t>
            </a:r>
            <a:endParaRPr lang="en-US" sz="4000" smtClean="0"/>
          </a:p>
        </p:txBody>
      </p:sp>
      <p:sp>
        <p:nvSpPr>
          <p:cNvPr id="5" name="Content Placeholder 2"/>
          <p:cNvSpPr>
            <a:spLocks noGrp="1"/>
          </p:cNvSpPr>
          <p:nvPr>
            <p:ph idx="1"/>
          </p:nvPr>
        </p:nvSpPr>
        <p:spPr>
          <a:xfrm>
            <a:off x="381000" y="1676400"/>
            <a:ext cx="8229600" cy="4876800"/>
          </a:xfrm>
        </p:spPr>
        <p:txBody>
          <a:bodyPr>
            <a:normAutofit/>
          </a:bodyPr>
          <a:lstStyle/>
          <a:p>
            <a:pPr marL="274320" indent="-274320" eaLnBrk="1" fontAlgn="auto" hangingPunct="1">
              <a:spcAft>
                <a:spcPts val="0"/>
              </a:spcAft>
              <a:buClr>
                <a:schemeClr val="accent3"/>
              </a:buClr>
              <a:buFont typeface="Wingdings 2"/>
              <a:buChar char=""/>
              <a:defRPr/>
            </a:pPr>
            <a:r>
              <a:rPr lang="ru-RU" sz="2000" dirty="0" smtClean="0">
                <a:latin typeface="+mj-lt"/>
              </a:rPr>
              <a:t>расширяемость, гибкость (</a:t>
            </a:r>
            <a:r>
              <a:rPr lang="en-US" sz="2000" dirty="0" smtClean="0">
                <a:latin typeface="+mj-lt"/>
              </a:rPr>
              <a:t>extensibility, agility)</a:t>
            </a:r>
            <a:endParaRPr lang="ru-RU" sz="2000" dirty="0" smtClean="0">
              <a:latin typeface="+mj-lt"/>
            </a:endParaRPr>
          </a:p>
          <a:p>
            <a:pPr marL="274320" indent="-274320" eaLnBrk="1" fontAlgn="auto" hangingPunct="1">
              <a:spcAft>
                <a:spcPts val="0"/>
              </a:spcAft>
              <a:buClr>
                <a:schemeClr val="accent3"/>
              </a:buClr>
              <a:buFont typeface="Wingdings 2"/>
              <a:buChar char=""/>
              <a:defRPr/>
            </a:pPr>
            <a:r>
              <a:rPr lang="ru-RU" sz="2000" dirty="0" smtClean="0">
                <a:latin typeface="+mj-lt"/>
              </a:rPr>
              <a:t>сопровождаемость (</a:t>
            </a:r>
            <a:r>
              <a:rPr lang="en-US" sz="2000" dirty="0" smtClean="0">
                <a:latin typeface="+mj-lt"/>
              </a:rPr>
              <a:t>maintainability)</a:t>
            </a:r>
            <a:endParaRPr lang="ru-RU" sz="2000" dirty="0" smtClean="0">
              <a:latin typeface="+mj-lt"/>
            </a:endParaRPr>
          </a:p>
          <a:p>
            <a:pPr marL="274320" indent="-274320" eaLnBrk="1" fontAlgn="auto" hangingPunct="1">
              <a:spcAft>
                <a:spcPts val="0"/>
              </a:spcAft>
              <a:buClr>
                <a:schemeClr val="accent3"/>
              </a:buClr>
              <a:buFont typeface="Wingdings 2"/>
              <a:buChar char=""/>
              <a:defRPr/>
            </a:pPr>
            <a:r>
              <a:rPr lang="ru-RU" sz="2000" dirty="0" smtClean="0">
                <a:latin typeface="+mj-lt"/>
              </a:rPr>
              <a:t>простота (</a:t>
            </a:r>
            <a:r>
              <a:rPr lang="en-US" sz="2000" dirty="0" smtClean="0">
                <a:latin typeface="+mj-lt"/>
              </a:rPr>
              <a:t>simplicity)</a:t>
            </a:r>
          </a:p>
          <a:p>
            <a:pPr marL="274320" indent="-274320" eaLnBrk="1" fontAlgn="auto" hangingPunct="1">
              <a:spcAft>
                <a:spcPts val="0"/>
              </a:spcAft>
              <a:buClr>
                <a:schemeClr val="accent3"/>
              </a:buClr>
              <a:buFont typeface="Wingdings 2"/>
              <a:buChar char=""/>
              <a:defRPr/>
            </a:pPr>
            <a:r>
              <a:rPr lang="ru-RU" sz="2000" dirty="0" smtClean="0">
                <a:latin typeface="+mj-lt"/>
              </a:rPr>
              <a:t>читабельность, понятность (</a:t>
            </a:r>
            <a:r>
              <a:rPr lang="en-US" sz="2000" dirty="0" smtClean="0">
                <a:latin typeface="+mj-lt"/>
              </a:rPr>
              <a:t>readability, clarity)</a:t>
            </a:r>
            <a:endParaRPr lang="ru-RU" sz="2000" dirty="0" smtClean="0">
              <a:latin typeface="+mj-lt"/>
            </a:endParaRPr>
          </a:p>
          <a:p>
            <a:pPr marL="274320" indent="-274320" eaLnBrk="1" fontAlgn="auto" hangingPunct="1">
              <a:spcAft>
                <a:spcPts val="0"/>
              </a:spcAft>
              <a:buClr>
                <a:schemeClr val="accent3"/>
              </a:buClr>
              <a:buFont typeface="Wingdings 2"/>
              <a:buChar char=""/>
              <a:defRPr/>
            </a:pPr>
            <a:r>
              <a:rPr lang="ru-RU" sz="2000" dirty="0" smtClean="0">
                <a:latin typeface="+mj-lt"/>
              </a:rPr>
              <a:t>тестируемость (</a:t>
            </a:r>
            <a:r>
              <a:rPr lang="en-US" sz="2000" dirty="0" smtClean="0">
                <a:latin typeface="+mj-lt"/>
              </a:rPr>
              <a:t>testability)</a:t>
            </a:r>
            <a:endParaRPr lang="ru-RU" sz="2000" dirty="0" smtClean="0">
              <a:latin typeface="+mj-lt"/>
            </a:endParaRPr>
          </a:p>
          <a:p>
            <a:pPr marL="274320" indent="-274320" eaLnBrk="1" fontAlgn="auto" hangingPunct="1">
              <a:spcAft>
                <a:spcPts val="0"/>
              </a:spcAft>
              <a:buClr>
                <a:schemeClr val="accent3"/>
              </a:buClr>
              <a:buFont typeface="Wingdings 2"/>
              <a:buChar char=""/>
              <a:defRPr/>
            </a:pPr>
            <a:endParaRPr lang="ru-RU" sz="2000" dirty="0" smtClean="0"/>
          </a:p>
          <a:p>
            <a:pPr marL="274320" indent="-274320" eaLnBrk="1" fontAlgn="auto" hangingPunct="1">
              <a:spcAft>
                <a:spcPts val="0"/>
              </a:spcAft>
              <a:buClr>
                <a:schemeClr val="accent3"/>
              </a:buClr>
              <a:buFont typeface="Wingdings 2"/>
              <a:buChar char=""/>
              <a:defRPr/>
            </a:pPr>
            <a:endParaRPr lang="ru-RU" sz="2000" dirty="0" smtClean="0"/>
          </a:p>
          <a:p>
            <a:pPr marL="274320" indent="-274320" eaLnBrk="1" fontAlgn="auto" hangingPunct="1">
              <a:spcAft>
                <a:spcPts val="0"/>
              </a:spcAft>
              <a:buClr>
                <a:schemeClr val="accent3"/>
              </a:buClr>
              <a:buFont typeface="Wingdings 2"/>
              <a:buChar char=""/>
              <a:defRPr/>
            </a:pPr>
            <a:endParaRPr lang="ru-RU" sz="2000" dirty="0" smtClean="0"/>
          </a:p>
          <a:p>
            <a:pPr marL="0" indent="-274320" algn="just" eaLnBrk="1" fontAlgn="auto" hangingPunct="1">
              <a:spcAft>
                <a:spcPts val="0"/>
              </a:spcAft>
              <a:buClr>
                <a:schemeClr val="accent3"/>
              </a:buClr>
              <a:buFont typeface="Wingdings 2"/>
              <a:buNone/>
              <a:defRPr/>
            </a:pPr>
            <a:r>
              <a:rPr lang="ru-RU" sz="2000" dirty="0" smtClean="0">
                <a:latin typeface="+mj-lt"/>
              </a:rPr>
              <a:t>Качественный код </a:t>
            </a:r>
            <a:r>
              <a:rPr lang="en-US" sz="2000" dirty="0" smtClean="0">
                <a:latin typeface="+mj-lt"/>
              </a:rPr>
              <a:t>-</a:t>
            </a:r>
            <a:r>
              <a:rPr lang="ru-RU" sz="2000" dirty="0" smtClean="0">
                <a:latin typeface="+mj-lt"/>
              </a:rPr>
              <a:t> это не просто какой-то абстрактный «красивый» код, а код, которые обладает полезными внутренними свойствами.</a:t>
            </a:r>
            <a:endParaRPr lang="en-US" sz="2000" dirty="0" smtClean="0">
              <a:latin typeface="+mj-lt"/>
            </a:endParaRPr>
          </a:p>
          <a:p>
            <a:pPr marL="274320" indent="-274320" eaLnBrk="1" fontAlgn="auto" hangingPunct="1">
              <a:spcAft>
                <a:spcPts val="0"/>
              </a:spcAft>
              <a:buClr>
                <a:schemeClr val="accent3"/>
              </a:buClr>
              <a:buFont typeface="Wingdings 2"/>
              <a:buNone/>
              <a:defRPr/>
            </a:pPr>
            <a:endParaRPr lang="ru-RU" sz="2000" dirty="0" smtClean="0"/>
          </a:p>
        </p:txBody>
      </p:sp>
      <p:pic>
        <p:nvPicPr>
          <p:cNvPr id="12292" name="Picture 2" descr="Мирмекийский клад. Фото Сергея Орлова"/>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29400" y="1600201"/>
            <a:ext cx="2133600" cy="284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effectLst/>
              </a:rPr>
              <a:t>DI vs. DIP vs. </a:t>
            </a:r>
            <a:r>
              <a:rPr lang="en-US" b="1" dirty="0" err="1">
                <a:effectLst/>
              </a:rPr>
              <a:t>IoC</a:t>
            </a:r>
            <a:r>
              <a:rPr lang="en-US" b="1" dirty="0">
                <a:effectLst/>
              </a:rPr>
              <a:t> </a:t>
            </a:r>
            <a:endParaRPr lang="en-US" dirty="0"/>
          </a:p>
        </p:txBody>
      </p:sp>
      <p:pic>
        <p:nvPicPr>
          <p:cNvPr id="5" name="Content Placeholder 4"/>
          <p:cNvPicPr>
            <a:picLocks noGrp="1" noChangeAspect="1"/>
          </p:cNvPicPr>
          <p:nvPr>
            <p:ph idx="1"/>
          </p:nvPr>
        </p:nvPicPr>
        <p:blipFill>
          <a:blip r:embed="rId2"/>
          <a:stretch>
            <a:fillRect/>
          </a:stretch>
        </p:blipFill>
        <p:spPr>
          <a:xfrm>
            <a:off x="1114563" y="1676400"/>
            <a:ext cx="7499350" cy="2072574"/>
          </a:xfrm>
          <a:prstGeom prst="rect">
            <a:avLst/>
          </a:prstGeom>
        </p:spPr>
      </p:pic>
      <p:sp>
        <p:nvSpPr>
          <p:cNvPr id="4" name="Footer Placeholder 3"/>
          <p:cNvSpPr>
            <a:spLocks noGrp="1"/>
          </p:cNvSpPr>
          <p:nvPr>
            <p:ph type="ftr" sz="quarter" idx="11"/>
          </p:nvPr>
        </p:nvSpPr>
        <p:spPr/>
        <p:txBody>
          <a:bodyPr/>
          <a:lstStyle/>
          <a:p>
            <a:pPr>
              <a:defRPr/>
            </a:pPr>
            <a:r>
              <a:rPr lang="en-US" smtClean="0"/>
              <a:t>Copyright © 2008-2010 Altexsoft</a:t>
            </a:r>
            <a:endParaRPr lang="en-US"/>
          </a:p>
        </p:txBody>
      </p:sp>
      <p:sp>
        <p:nvSpPr>
          <p:cNvPr id="6" name="Rectangle 5"/>
          <p:cNvSpPr/>
          <p:nvPr/>
        </p:nvSpPr>
        <p:spPr>
          <a:xfrm>
            <a:off x="1184347" y="3734600"/>
            <a:ext cx="7943088" cy="2585323"/>
          </a:xfrm>
          <a:prstGeom prst="rect">
            <a:avLst/>
          </a:prstGeom>
        </p:spPr>
        <p:txBody>
          <a:bodyPr wrap="square">
            <a:spAutoFit/>
          </a:bodyPr>
          <a:lstStyle/>
          <a:p>
            <a:pPr algn="just"/>
            <a:r>
              <a:rPr lang="ru-RU" dirty="0">
                <a:latin typeface="MyriadPro" charset="0"/>
              </a:rPr>
              <a:t>Инверсия управления (</a:t>
            </a:r>
            <a:r>
              <a:rPr lang="ru-RU" dirty="0" err="1">
                <a:latin typeface="MyriadPro" charset="0"/>
              </a:rPr>
              <a:t>Inversion</a:t>
            </a:r>
            <a:r>
              <a:rPr lang="ru-RU" dirty="0">
                <a:latin typeface="MyriadPro" charset="0"/>
              </a:rPr>
              <a:t> </a:t>
            </a:r>
            <a:r>
              <a:rPr lang="ru-RU" dirty="0" err="1">
                <a:latin typeface="MyriadPro" charset="0"/>
              </a:rPr>
              <a:t>of</a:t>
            </a:r>
            <a:r>
              <a:rPr lang="ru-RU" dirty="0">
                <a:latin typeface="MyriadPro" charset="0"/>
              </a:rPr>
              <a:t> </a:t>
            </a:r>
            <a:r>
              <a:rPr lang="ru-RU" dirty="0" err="1">
                <a:latin typeface="MyriadPro" charset="0"/>
              </a:rPr>
              <a:t>Control</a:t>
            </a:r>
            <a:r>
              <a:rPr lang="ru-RU" dirty="0">
                <a:latin typeface="MyriadPro" charset="0"/>
              </a:rPr>
              <a:t>, </a:t>
            </a:r>
            <a:r>
              <a:rPr lang="ru-RU" dirty="0" err="1">
                <a:latin typeface="MyriadPro" charset="0"/>
              </a:rPr>
              <a:t>IoC</a:t>
            </a:r>
            <a:r>
              <a:rPr lang="ru-RU" dirty="0">
                <a:latin typeface="MyriadPro" charset="0"/>
              </a:rPr>
              <a:t>) — это довольно общее понятие, которое отличает библиотеку от </a:t>
            </a:r>
            <a:r>
              <a:rPr lang="ru-RU" dirty="0" err="1">
                <a:latin typeface="MyriadPro" charset="0"/>
              </a:rPr>
              <a:t>фреймворка</a:t>
            </a:r>
            <a:r>
              <a:rPr lang="ru-RU" dirty="0">
                <a:latin typeface="MyriadPro" charset="0"/>
              </a:rPr>
              <a:t>. Классическая модель </a:t>
            </a:r>
            <a:r>
              <a:rPr lang="ru-RU" dirty="0" smtClean="0">
                <a:latin typeface="MyriadPro" charset="0"/>
              </a:rPr>
              <a:t>подразумевает</a:t>
            </a:r>
            <a:r>
              <a:rPr lang="ru-RU" dirty="0">
                <a:latin typeface="MyriadPro" charset="0"/>
              </a:rPr>
              <a:t>, что </a:t>
            </a:r>
            <a:r>
              <a:rPr lang="ru-RU" dirty="0" err="1">
                <a:latin typeface="MyriadPro" charset="0"/>
              </a:rPr>
              <a:t>вызывающии</a:t>
            </a:r>
            <a:r>
              <a:rPr lang="ru-RU" dirty="0">
                <a:latin typeface="MyriadPro" charset="0"/>
              </a:rPr>
              <a:t>̆ код контролирует внешнее окружение, время и порядок </a:t>
            </a:r>
            <a:r>
              <a:rPr lang="ru-RU" dirty="0" smtClean="0">
                <a:latin typeface="MyriadPro" charset="0"/>
              </a:rPr>
              <a:t>вызова </a:t>
            </a:r>
            <a:r>
              <a:rPr lang="ru-RU" dirty="0">
                <a:latin typeface="MyriadPro" charset="0"/>
              </a:rPr>
              <a:t>библиотечных методов. Однако в случае </a:t>
            </a:r>
            <a:r>
              <a:rPr lang="ru-RU" dirty="0" err="1">
                <a:latin typeface="MyriadPro" charset="0"/>
              </a:rPr>
              <a:t>фреймворка</a:t>
            </a:r>
            <a:r>
              <a:rPr lang="ru-RU" dirty="0">
                <a:latin typeface="MyriadPro" charset="0"/>
              </a:rPr>
              <a:t> обязанности меняются местами: </a:t>
            </a:r>
            <a:r>
              <a:rPr lang="ru-RU" dirty="0" err="1">
                <a:latin typeface="MyriadPro" charset="0"/>
              </a:rPr>
              <a:t>фреймворк</a:t>
            </a:r>
            <a:r>
              <a:rPr lang="ru-RU" dirty="0">
                <a:latin typeface="MyriadPro" charset="0"/>
              </a:rPr>
              <a:t> предоставляет некоторые точки расширения, через которые он вызывает определенные методы пользовательского кода. </a:t>
            </a:r>
            <a:endParaRPr lang="ru-RU" dirty="0"/>
          </a:p>
          <a:p>
            <a:pPr algn="just"/>
            <a:r>
              <a:rPr lang="ru-RU" dirty="0">
                <a:latin typeface="MyriadPro" charset="0"/>
              </a:rPr>
              <a:t>Простой метод обратного вызова или любая другая форма паттерна «</a:t>
            </a:r>
            <a:r>
              <a:rPr lang="ru-RU" dirty="0" smtClean="0">
                <a:latin typeface="MyriadPro" charset="0"/>
              </a:rPr>
              <a:t>Наблюдатель</a:t>
            </a:r>
            <a:r>
              <a:rPr lang="ru-RU" dirty="0">
                <a:latin typeface="MyriadPro" charset="0"/>
              </a:rPr>
              <a:t>» является примером инверсии управления. </a:t>
            </a:r>
            <a:endParaRPr lang="ru-RU" dirty="0"/>
          </a:p>
        </p:txBody>
      </p:sp>
    </p:spTree>
    <p:extLst>
      <p:ext uri="{BB962C8B-B14F-4D97-AF65-F5344CB8AC3E}">
        <p14:creationId xmlns:p14="http://schemas.microsoft.com/office/powerpoint/2010/main" val="1876855542"/>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effectLst/>
              </a:rPr>
              <a:t>DI vs. DIP vs. </a:t>
            </a:r>
            <a:r>
              <a:rPr lang="en-US" b="1" dirty="0" err="1">
                <a:effectLst/>
              </a:rPr>
              <a:t>IoC</a:t>
            </a:r>
            <a:r>
              <a:rPr lang="en-US" b="1" dirty="0">
                <a:effectLst/>
              </a:rPr>
              <a:t> </a:t>
            </a:r>
            <a:endParaRPr lang="en-US" dirty="0"/>
          </a:p>
        </p:txBody>
      </p:sp>
      <p:sp>
        <p:nvSpPr>
          <p:cNvPr id="3" name="Content Placeholder 2"/>
          <p:cNvSpPr>
            <a:spLocks noGrp="1"/>
          </p:cNvSpPr>
          <p:nvPr>
            <p:ph idx="1"/>
          </p:nvPr>
        </p:nvSpPr>
        <p:spPr/>
        <p:txBody>
          <a:bodyPr>
            <a:normAutofit/>
          </a:bodyPr>
          <a:lstStyle/>
          <a:p>
            <a:pPr marL="82296" indent="0" algn="just">
              <a:buNone/>
            </a:pPr>
            <a:r>
              <a:rPr lang="en-US" sz="1800" dirty="0" err="1"/>
              <a:t>Внедрение</a:t>
            </a:r>
            <a:r>
              <a:rPr lang="en-US" sz="1800" dirty="0"/>
              <a:t> </a:t>
            </a:r>
            <a:r>
              <a:rPr lang="en-US" sz="1800" dirty="0" err="1"/>
              <a:t>зависимостеи</a:t>
            </a:r>
            <a:r>
              <a:rPr lang="en-US" sz="1800" dirty="0"/>
              <a:t>̆ (Dependency Injection, DI) — </a:t>
            </a:r>
            <a:r>
              <a:rPr lang="en-US" sz="1800" dirty="0" err="1"/>
              <a:t>это</a:t>
            </a:r>
            <a:r>
              <a:rPr lang="en-US" sz="1800" dirty="0"/>
              <a:t> </a:t>
            </a:r>
            <a:r>
              <a:rPr lang="en-US" sz="1800" dirty="0" err="1"/>
              <a:t>механизм</a:t>
            </a:r>
            <a:r>
              <a:rPr lang="en-US" sz="1800" dirty="0"/>
              <a:t> </a:t>
            </a:r>
            <a:r>
              <a:rPr lang="en-US" sz="1800" dirty="0" err="1"/>
              <a:t>передачи</a:t>
            </a:r>
            <a:r>
              <a:rPr lang="en-US" sz="1800" dirty="0"/>
              <a:t> </a:t>
            </a:r>
            <a:r>
              <a:rPr lang="en-US" sz="1800" dirty="0" err="1"/>
              <a:t>классу</a:t>
            </a:r>
            <a:r>
              <a:rPr lang="en-US" sz="1800" dirty="0"/>
              <a:t> </a:t>
            </a:r>
            <a:r>
              <a:rPr lang="en-US" sz="1800" dirty="0" err="1"/>
              <a:t>его</a:t>
            </a:r>
            <a:r>
              <a:rPr lang="en-US" sz="1800" dirty="0"/>
              <a:t> </a:t>
            </a:r>
            <a:r>
              <a:rPr lang="en-US" sz="1800" dirty="0" err="1"/>
              <a:t>зависимостеи</a:t>
            </a:r>
            <a:r>
              <a:rPr lang="en-US" sz="1800" dirty="0"/>
              <a:t>̆. </a:t>
            </a:r>
            <a:r>
              <a:rPr lang="en-US" sz="1800" dirty="0" err="1"/>
              <a:t>Существует</a:t>
            </a:r>
            <a:r>
              <a:rPr lang="en-US" sz="1800" dirty="0"/>
              <a:t> </a:t>
            </a:r>
            <a:r>
              <a:rPr lang="en-US" sz="1800" dirty="0" err="1"/>
              <a:t>несколько</a:t>
            </a:r>
            <a:r>
              <a:rPr lang="en-US" sz="1800" dirty="0"/>
              <a:t> </a:t>
            </a:r>
            <a:r>
              <a:rPr lang="en-US" sz="1800" dirty="0" err="1"/>
              <a:t>конкретных</a:t>
            </a:r>
            <a:r>
              <a:rPr lang="en-US" sz="1800" dirty="0"/>
              <a:t> </a:t>
            </a:r>
            <a:r>
              <a:rPr lang="en-US" sz="1800" dirty="0" err="1"/>
              <a:t>видов</a:t>
            </a:r>
            <a:r>
              <a:rPr lang="en-US" sz="1800" dirty="0"/>
              <a:t> </a:t>
            </a:r>
            <a:r>
              <a:rPr lang="en-US" sz="1800" dirty="0" err="1"/>
              <a:t>или</a:t>
            </a:r>
            <a:r>
              <a:rPr lang="en-US" sz="1800" dirty="0"/>
              <a:t> </a:t>
            </a:r>
            <a:r>
              <a:rPr lang="en-US" sz="1800" dirty="0" err="1"/>
              <a:t>паттернов</a:t>
            </a:r>
            <a:r>
              <a:rPr lang="en-US" sz="1800" dirty="0"/>
              <a:t> </a:t>
            </a:r>
            <a:r>
              <a:rPr lang="en-US" sz="1800" dirty="0" err="1"/>
              <a:t>внедрения</a:t>
            </a:r>
            <a:r>
              <a:rPr lang="en-US" sz="1800" dirty="0"/>
              <a:t> </a:t>
            </a:r>
            <a:r>
              <a:rPr lang="en-US" sz="1800" dirty="0" err="1"/>
              <a:t>зависимостеи</a:t>
            </a:r>
            <a:r>
              <a:rPr lang="en-US" sz="1800" dirty="0"/>
              <a:t>̆: </a:t>
            </a:r>
            <a:r>
              <a:rPr lang="en-US" sz="1800" dirty="0" err="1"/>
              <a:t>внедрение</a:t>
            </a:r>
            <a:r>
              <a:rPr lang="en-US" sz="1800" dirty="0"/>
              <a:t> </a:t>
            </a:r>
            <a:r>
              <a:rPr lang="en-US" sz="1800" dirty="0" err="1"/>
              <a:t>зависимости</a:t>
            </a:r>
            <a:r>
              <a:rPr lang="en-US" sz="1800" dirty="0"/>
              <a:t> </a:t>
            </a:r>
            <a:r>
              <a:rPr lang="en-US" sz="1800" dirty="0" err="1"/>
              <a:t>через</a:t>
            </a:r>
            <a:r>
              <a:rPr lang="en-US" sz="1800" dirty="0"/>
              <a:t> </a:t>
            </a:r>
            <a:r>
              <a:rPr lang="en-US" sz="1800" dirty="0" err="1"/>
              <a:t>конструктор</a:t>
            </a:r>
            <a:r>
              <a:rPr lang="en-US" sz="1800" dirty="0"/>
              <a:t> (Constructor Injection), </a:t>
            </a:r>
            <a:r>
              <a:rPr lang="en-US" sz="1800" dirty="0" err="1"/>
              <a:t>через</a:t>
            </a:r>
            <a:r>
              <a:rPr lang="en-US" sz="1800" dirty="0"/>
              <a:t> </a:t>
            </a:r>
            <a:r>
              <a:rPr lang="en-US" sz="1800" dirty="0" err="1"/>
              <a:t>метод</a:t>
            </a:r>
            <a:r>
              <a:rPr lang="en-US" sz="1800" dirty="0"/>
              <a:t> (Method Injection) </a:t>
            </a:r>
            <a:r>
              <a:rPr lang="en-US" sz="1800" dirty="0" err="1"/>
              <a:t>и</a:t>
            </a:r>
            <a:r>
              <a:rPr lang="en-US" sz="1800" dirty="0"/>
              <a:t> </a:t>
            </a:r>
            <a:r>
              <a:rPr lang="en-US" sz="1800" dirty="0" err="1"/>
              <a:t>через</a:t>
            </a:r>
            <a:r>
              <a:rPr lang="en-US" sz="1800" dirty="0"/>
              <a:t> </a:t>
            </a:r>
            <a:r>
              <a:rPr lang="en-US" sz="1800" dirty="0" err="1"/>
              <a:t>свойство</a:t>
            </a:r>
            <a:r>
              <a:rPr lang="en-US" sz="1800" dirty="0"/>
              <a:t> (Property Injection). </a:t>
            </a:r>
          </a:p>
        </p:txBody>
      </p:sp>
      <p:sp>
        <p:nvSpPr>
          <p:cNvPr id="4" name="Footer Placeholder 3"/>
          <p:cNvSpPr>
            <a:spLocks noGrp="1"/>
          </p:cNvSpPr>
          <p:nvPr>
            <p:ph type="ftr" sz="quarter" idx="11"/>
          </p:nvPr>
        </p:nvSpPr>
        <p:spPr/>
        <p:txBody>
          <a:bodyPr/>
          <a:lstStyle/>
          <a:p>
            <a:pPr>
              <a:defRPr/>
            </a:pPr>
            <a:r>
              <a:rPr lang="en-US" smtClean="0"/>
              <a:t>Copyright © 2008-2010 Altexsoft</a:t>
            </a:r>
            <a:endParaRPr lang="en-US"/>
          </a:p>
        </p:txBody>
      </p:sp>
    </p:spTree>
    <p:extLst>
      <p:ext uri="{BB962C8B-B14F-4D97-AF65-F5344CB8AC3E}">
        <p14:creationId xmlns:p14="http://schemas.microsoft.com/office/powerpoint/2010/main" val="1070575321"/>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effectLst/>
              </a:rPr>
              <a:t>DI vs. DIP vs. </a:t>
            </a:r>
            <a:r>
              <a:rPr lang="en-US" b="1" dirty="0" err="1">
                <a:effectLst/>
              </a:rPr>
              <a:t>IoC</a:t>
            </a:r>
            <a:r>
              <a:rPr lang="en-US" b="1" dirty="0">
                <a:effectLst/>
              </a:rPr>
              <a:t> </a:t>
            </a:r>
            <a:endParaRPr lang="en-US" dirty="0"/>
          </a:p>
        </p:txBody>
      </p:sp>
      <p:sp>
        <p:nvSpPr>
          <p:cNvPr id="3" name="Content Placeholder 2"/>
          <p:cNvSpPr>
            <a:spLocks noGrp="1"/>
          </p:cNvSpPr>
          <p:nvPr>
            <p:ph idx="1"/>
          </p:nvPr>
        </p:nvSpPr>
        <p:spPr/>
        <p:txBody>
          <a:bodyPr>
            <a:normAutofit/>
          </a:bodyPr>
          <a:lstStyle/>
          <a:p>
            <a:pPr marL="82296" indent="0" algn="just">
              <a:buNone/>
            </a:pPr>
            <a:r>
              <a:rPr lang="ru-RU" sz="1800" dirty="0"/>
              <a:t>Принцип инверсии зависимости (</a:t>
            </a:r>
            <a:r>
              <a:rPr lang="ru-RU" sz="1800" dirty="0" err="1"/>
              <a:t>Dependency</a:t>
            </a:r>
            <a:r>
              <a:rPr lang="ru-RU" sz="1800" dirty="0"/>
              <a:t> </a:t>
            </a:r>
            <a:r>
              <a:rPr lang="ru-RU" sz="1800" dirty="0" err="1"/>
              <a:t>Inversion</a:t>
            </a:r>
            <a:r>
              <a:rPr lang="ru-RU" sz="1800" dirty="0"/>
              <a:t> </a:t>
            </a:r>
            <a:r>
              <a:rPr lang="ru-RU" sz="1800" dirty="0" err="1"/>
              <a:t>Principle</a:t>
            </a:r>
            <a:r>
              <a:rPr lang="ru-RU" sz="1800" dirty="0"/>
              <a:t>. DIP) говорит о том, какого вида зависимости необходимо передавать классу извне, а какие </a:t>
            </a:r>
            <a:r>
              <a:rPr lang="ru-RU" sz="1800" dirty="0" smtClean="0"/>
              <a:t>зависимости </a:t>
            </a:r>
            <a:r>
              <a:rPr lang="ru-RU" sz="1800" dirty="0"/>
              <a:t>класс должен создавать самостоятельно. Важно, чтобы зависимости класса были понятны и важны вызывающему коду. Зависимости класса должны располагаться на текущем или более высоком уровне абстракции. Другими </a:t>
            </a:r>
            <a:r>
              <a:rPr lang="ru-RU" sz="1800" dirty="0" smtClean="0"/>
              <a:t>словами</a:t>
            </a:r>
            <a:r>
              <a:rPr lang="ru-RU" sz="1800" dirty="0"/>
              <a:t>, не </a:t>
            </a:r>
            <a:r>
              <a:rPr lang="ru-RU" sz="1800" dirty="0" err="1"/>
              <a:t>любои</a:t>
            </a:r>
            <a:r>
              <a:rPr lang="ru-RU" sz="1800" dirty="0"/>
              <a:t>̆ класс, которого требует </a:t>
            </a:r>
            <a:r>
              <a:rPr lang="ru-RU" sz="1800" dirty="0" err="1"/>
              <a:t>интерфейс</a:t>
            </a:r>
            <a:r>
              <a:rPr lang="ru-RU" sz="1800" dirty="0"/>
              <a:t> в конструкторе, следует </a:t>
            </a:r>
            <a:r>
              <a:rPr lang="ru-RU" sz="1800" dirty="0" smtClean="0"/>
              <a:t>принципу </a:t>
            </a:r>
            <a:r>
              <a:rPr lang="ru-RU" sz="1800" dirty="0"/>
              <a:t>инверсии </a:t>
            </a:r>
            <a:r>
              <a:rPr lang="ru-RU" sz="1800" dirty="0" smtClean="0"/>
              <a:t>зависимостей. </a:t>
            </a:r>
            <a:endParaRPr lang="ru-RU" sz="1800" dirty="0"/>
          </a:p>
        </p:txBody>
      </p:sp>
      <p:sp>
        <p:nvSpPr>
          <p:cNvPr id="4" name="Footer Placeholder 3"/>
          <p:cNvSpPr>
            <a:spLocks noGrp="1"/>
          </p:cNvSpPr>
          <p:nvPr>
            <p:ph type="ftr" sz="quarter" idx="11"/>
          </p:nvPr>
        </p:nvSpPr>
        <p:spPr/>
        <p:txBody>
          <a:bodyPr/>
          <a:lstStyle/>
          <a:p>
            <a:pPr>
              <a:defRPr/>
            </a:pPr>
            <a:r>
              <a:rPr lang="en-US" smtClean="0"/>
              <a:t>Copyright © 2008-2010 Altexsoft</a:t>
            </a:r>
            <a:endParaRPr lang="en-US"/>
          </a:p>
        </p:txBody>
      </p:sp>
    </p:spTree>
    <p:extLst>
      <p:ext uri="{BB962C8B-B14F-4D97-AF65-F5344CB8AC3E}">
        <p14:creationId xmlns:p14="http://schemas.microsoft.com/office/powerpoint/2010/main" val="155789224"/>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Picture 4"/>
          <p:cNvPicPr>
            <a:picLocks noChangeAspect="1"/>
          </p:cNvPicPr>
          <p:nvPr/>
        </p:nvPicPr>
        <p:blipFill>
          <a:blip r:embed="rId2"/>
          <a:stretch>
            <a:fillRect/>
          </a:stretch>
        </p:blipFill>
        <p:spPr>
          <a:xfrm>
            <a:off x="1325217" y="1918494"/>
            <a:ext cx="7315200" cy="3886200"/>
          </a:xfrm>
          <a:prstGeom prst="rect">
            <a:avLst/>
          </a:prstGeom>
        </p:spPr>
      </p:pic>
    </p:spTree>
    <p:extLst>
      <p:ext uri="{BB962C8B-B14F-4D97-AF65-F5344CB8AC3E}">
        <p14:creationId xmlns:p14="http://schemas.microsoft.com/office/powerpoint/2010/main" val="942724790"/>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p:cNvPicPr>
            <a:picLocks noChangeAspect="1"/>
          </p:cNvPicPr>
          <p:nvPr/>
        </p:nvPicPr>
        <p:blipFill>
          <a:blip r:embed="rId2"/>
          <a:stretch>
            <a:fillRect/>
          </a:stretch>
        </p:blipFill>
        <p:spPr>
          <a:xfrm>
            <a:off x="838200" y="2184400"/>
            <a:ext cx="8191500" cy="3378200"/>
          </a:xfrm>
          <a:prstGeom prst="rect">
            <a:avLst/>
          </a:prstGeom>
        </p:spPr>
      </p:pic>
    </p:spTree>
    <p:extLst>
      <p:ext uri="{BB962C8B-B14F-4D97-AF65-F5344CB8AC3E}">
        <p14:creationId xmlns:p14="http://schemas.microsoft.com/office/powerpoint/2010/main" val="222028828"/>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endParaRPr lang="en-US"/>
          </a:p>
        </p:txBody>
      </p:sp>
      <p:pic>
        <p:nvPicPr>
          <p:cNvPr id="1026" name="Picture 2" descr="http://ecx.images-amazon.com/images/I/41byrwtNAiL._SX258_PJlook-inside-v2,TopRight,1,0_SH20_BO1,204,203,200_.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1447800"/>
            <a:ext cx="3886200" cy="4857750"/>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4071863898"/>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Footer Placeholder 3"/>
          <p:cNvSpPr>
            <a:spLocks noGrp="1"/>
          </p:cNvSpPr>
          <p:nvPr>
            <p:ph type="ftr" sz="quarter" idx="11"/>
          </p:nvPr>
        </p:nvSpPr>
        <p:spPr/>
        <p:txBody>
          <a:bodyPr/>
          <a:lstStyle/>
          <a:p>
            <a:pPr>
              <a:defRPr/>
            </a:pPr>
            <a:r>
              <a:rPr lang="en-US" smtClean="0"/>
              <a:t>Copyright © 2008-2010 Altexsoft</a:t>
            </a:r>
            <a:endParaRPr lang="en-US"/>
          </a:p>
        </p:txBody>
      </p:sp>
      <p:pic>
        <p:nvPicPr>
          <p:cNvPr id="5" name="Picture 4"/>
          <p:cNvPicPr>
            <a:picLocks noChangeAspect="1"/>
          </p:cNvPicPr>
          <p:nvPr/>
        </p:nvPicPr>
        <p:blipFill>
          <a:blip r:embed="rId2"/>
          <a:stretch>
            <a:fillRect/>
          </a:stretch>
        </p:blipFill>
        <p:spPr>
          <a:xfrm>
            <a:off x="1435608" y="849064"/>
            <a:ext cx="7304980" cy="6008936"/>
          </a:xfrm>
          <a:prstGeom prst="rect">
            <a:avLst/>
          </a:prstGeom>
        </p:spPr>
      </p:pic>
    </p:spTree>
    <p:extLst>
      <p:ext uri="{BB962C8B-B14F-4D97-AF65-F5344CB8AC3E}">
        <p14:creationId xmlns:p14="http://schemas.microsoft.com/office/powerpoint/2010/main" val="154503246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457200" y="762000"/>
            <a:ext cx="8229600" cy="704851"/>
          </a:xfrm>
        </p:spPr>
        <p:txBody>
          <a:bodyPr/>
          <a:lstStyle/>
          <a:p>
            <a:pPr eaLnBrk="1" hangingPunct="1"/>
            <a:r>
              <a:rPr lang="ru-RU" sz="4000" smtClean="0"/>
              <a:t>Как писать качественный код</a:t>
            </a:r>
            <a:endParaRPr lang="en-US" sz="4000" smtClean="0"/>
          </a:p>
        </p:txBody>
      </p:sp>
      <p:sp>
        <p:nvSpPr>
          <p:cNvPr id="13315" name="Content Placeholder 2"/>
          <p:cNvSpPr>
            <a:spLocks noGrp="1"/>
          </p:cNvSpPr>
          <p:nvPr>
            <p:ph idx="1"/>
          </p:nvPr>
        </p:nvSpPr>
        <p:spPr>
          <a:xfrm>
            <a:off x="381000" y="1676400"/>
            <a:ext cx="4038600" cy="2590800"/>
          </a:xfrm>
        </p:spPr>
        <p:txBody>
          <a:bodyPr/>
          <a:lstStyle/>
          <a:p>
            <a:pPr eaLnBrk="1" hangingPunct="1">
              <a:buFont typeface="Wingdings 2" pitchFamily="18" charset="2"/>
              <a:buNone/>
              <a:defRPr/>
            </a:pPr>
            <a:r>
              <a:rPr lang="ru-RU" sz="2000" b="1" dirty="0" smtClean="0">
                <a:latin typeface="+mj-lt"/>
              </a:rPr>
              <a:t>Чем руководствоваться?</a:t>
            </a:r>
          </a:p>
          <a:p>
            <a:pPr eaLnBrk="1" hangingPunct="1">
              <a:defRPr/>
            </a:pPr>
            <a:r>
              <a:rPr lang="ru-RU" sz="2000" dirty="0" smtClean="0">
                <a:latin typeface="+mj-lt"/>
              </a:rPr>
              <a:t>здравый смысл, опыт</a:t>
            </a:r>
          </a:p>
          <a:p>
            <a:pPr eaLnBrk="1" hangingPunct="1">
              <a:defRPr/>
            </a:pPr>
            <a:r>
              <a:rPr lang="ru-RU" sz="2000" dirty="0" smtClean="0">
                <a:latin typeface="+mj-lt"/>
              </a:rPr>
              <a:t>паттерны проектирования</a:t>
            </a:r>
          </a:p>
          <a:p>
            <a:pPr eaLnBrk="1" hangingPunct="1">
              <a:defRPr/>
            </a:pPr>
            <a:r>
              <a:rPr lang="ru-RU" sz="2000" dirty="0" smtClean="0">
                <a:latin typeface="+mj-lt"/>
              </a:rPr>
              <a:t>принципы проектирования</a:t>
            </a:r>
            <a:endParaRPr lang="en-US" sz="2000" dirty="0" smtClean="0">
              <a:latin typeface="+mj-lt"/>
            </a:endParaRPr>
          </a:p>
          <a:p>
            <a:pPr eaLnBrk="1" hangingPunct="1">
              <a:defRPr/>
            </a:pPr>
            <a:r>
              <a:rPr lang="ru-RU" sz="2000" dirty="0" smtClean="0">
                <a:latin typeface="+mj-lt"/>
              </a:rPr>
              <a:t>правила рефакторинга</a:t>
            </a:r>
          </a:p>
          <a:p>
            <a:pPr eaLnBrk="1" hangingPunct="1">
              <a:defRPr/>
            </a:pPr>
            <a:r>
              <a:rPr lang="ru-RU" sz="2000" dirty="0" smtClean="0">
                <a:latin typeface="+mj-lt"/>
              </a:rPr>
              <a:t>модульные тесты</a:t>
            </a:r>
          </a:p>
        </p:txBody>
      </p:sp>
      <p:sp>
        <p:nvSpPr>
          <p:cNvPr id="8" name="Content Placeholder 2"/>
          <p:cNvSpPr txBox="1">
            <a:spLocks/>
          </p:cNvSpPr>
          <p:nvPr/>
        </p:nvSpPr>
        <p:spPr>
          <a:xfrm>
            <a:off x="4572000" y="1676400"/>
            <a:ext cx="4419600" cy="2590800"/>
          </a:xfrm>
          <a:prstGeom prst="rect">
            <a:avLst/>
          </a:prstGeom>
        </p:spPr>
        <p:txBody>
          <a:bodyPr>
            <a:normAutofit/>
          </a:bodyPr>
          <a:lstStyle/>
          <a:p>
            <a:pPr marL="274320" indent="-274320" fontAlgn="auto">
              <a:spcBef>
                <a:spcPct val="20000"/>
              </a:spcBef>
              <a:spcAft>
                <a:spcPts val="0"/>
              </a:spcAft>
              <a:buClr>
                <a:schemeClr val="accent3"/>
              </a:buClr>
              <a:buSzPct val="95000"/>
              <a:buFont typeface="Wingdings 2"/>
              <a:buNone/>
              <a:defRPr/>
            </a:pPr>
            <a:r>
              <a:rPr lang="ru-RU" sz="2000" b="1" dirty="0">
                <a:latin typeface="+mj-lt"/>
                <a:cs typeface="+mn-cs"/>
              </a:rPr>
              <a:t>Когда нужно рефакторить?</a:t>
            </a:r>
          </a:p>
          <a:p>
            <a:pPr marL="274320" indent="-274320" fontAlgn="auto">
              <a:spcBef>
                <a:spcPct val="20000"/>
              </a:spcBef>
              <a:spcAft>
                <a:spcPts val="0"/>
              </a:spcAft>
              <a:buClr>
                <a:schemeClr val="accent3"/>
              </a:buClr>
              <a:buSzPct val="95000"/>
              <a:buFont typeface="Wingdings 2"/>
              <a:buChar char=""/>
              <a:defRPr/>
            </a:pPr>
            <a:r>
              <a:rPr lang="ru-RU" sz="2000" dirty="0">
                <a:latin typeface="+mj-lt"/>
                <a:cs typeface="+mn-cs"/>
              </a:rPr>
              <a:t>анти-паттерны проектирования</a:t>
            </a:r>
          </a:p>
          <a:p>
            <a:pPr marL="274320" indent="-274320" fontAlgn="auto">
              <a:spcBef>
                <a:spcPct val="20000"/>
              </a:spcBef>
              <a:spcAft>
                <a:spcPts val="0"/>
              </a:spcAft>
              <a:buClr>
                <a:schemeClr val="accent3"/>
              </a:buClr>
              <a:buSzPct val="95000"/>
              <a:buFont typeface="Wingdings 2"/>
              <a:buChar char=""/>
              <a:defRPr/>
            </a:pPr>
            <a:r>
              <a:rPr lang="en-US" sz="2000" dirty="0">
                <a:latin typeface="+mj-lt"/>
                <a:cs typeface="+mn-cs"/>
              </a:rPr>
              <a:t>code smell</a:t>
            </a:r>
            <a:endParaRPr lang="ru-RU" sz="2000" dirty="0">
              <a:latin typeface="+mj-lt"/>
              <a:cs typeface="+mn-cs"/>
            </a:endParaRPr>
          </a:p>
          <a:p>
            <a:pPr marL="274320" indent="-274320" fontAlgn="auto">
              <a:spcBef>
                <a:spcPct val="20000"/>
              </a:spcBef>
              <a:spcAft>
                <a:spcPts val="0"/>
              </a:spcAft>
              <a:buClr>
                <a:schemeClr val="accent3"/>
              </a:buClr>
              <a:buSzPct val="95000"/>
              <a:buFont typeface="Wingdings 2"/>
              <a:buChar char=""/>
              <a:defRPr/>
            </a:pPr>
            <a:r>
              <a:rPr lang="ru-RU" sz="2000" dirty="0">
                <a:latin typeface="+mj-lt"/>
                <a:cs typeface="+mn-cs"/>
              </a:rPr>
              <a:t>костыли</a:t>
            </a:r>
          </a:p>
          <a:p>
            <a:pPr marL="274320" indent="-274320" fontAlgn="auto">
              <a:spcBef>
                <a:spcPct val="20000"/>
              </a:spcBef>
              <a:spcAft>
                <a:spcPts val="0"/>
              </a:spcAft>
              <a:buClr>
                <a:schemeClr val="accent3"/>
              </a:buClr>
              <a:buSzPct val="95000"/>
              <a:buFont typeface="Wingdings 2"/>
              <a:buChar char=""/>
              <a:defRPr/>
            </a:pPr>
            <a:r>
              <a:rPr lang="ru-RU" sz="2000" dirty="0">
                <a:latin typeface="+mj-lt"/>
                <a:cs typeface="+mn-cs"/>
              </a:rPr>
              <a:t>большие  временные затраты на изменения</a:t>
            </a:r>
          </a:p>
        </p:txBody>
      </p:sp>
      <p:sp>
        <p:nvSpPr>
          <p:cNvPr id="9" name="Content Placeholder 2"/>
          <p:cNvSpPr txBox="1">
            <a:spLocks/>
          </p:cNvSpPr>
          <p:nvPr/>
        </p:nvSpPr>
        <p:spPr>
          <a:xfrm>
            <a:off x="381000" y="4267200"/>
            <a:ext cx="4038600" cy="2286000"/>
          </a:xfrm>
          <a:prstGeom prst="rect">
            <a:avLst/>
          </a:prstGeom>
        </p:spPr>
        <p:txBody>
          <a:bodyPr>
            <a:normAutofit/>
          </a:bodyPr>
          <a:lstStyle/>
          <a:p>
            <a:pPr marL="274320" indent="-274320" fontAlgn="auto">
              <a:spcBef>
                <a:spcPct val="20000"/>
              </a:spcBef>
              <a:spcAft>
                <a:spcPts val="0"/>
              </a:spcAft>
              <a:buClr>
                <a:schemeClr val="accent3"/>
              </a:buClr>
              <a:buSzPct val="95000"/>
              <a:buFont typeface="Wingdings 2"/>
              <a:buNone/>
              <a:defRPr/>
            </a:pPr>
            <a:r>
              <a:rPr lang="ru-RU" sz="2000" b="1" dirty="0">
                <a:latin typeface="+mj-lt"/>
                <a:cs typeface="+mn-cs"/>
              </a:rPr>
              <a:t>Практики:</a:t>
            </a:r>
          </a:p>
          <a:p>
            <a:pPr marL="274320" indent="-274320" fontAlgn="auto">
              <a:spcBef>
                <a:spcPct val="20000"/>
              </a:spcBef>
              <a:spcAft>
                <a:spcPts val="0"/>
              </a:spcAft>
              <a:buClr>
                <a:schemeClr val="accent3"/>
              </a:buClr>
              <a:buSzPct val="95000"/>
              <a:buFont typeface="Wingdings 2"/>
              <a:buChar char=""/>
              <a:defRPr/>
            </a:pPr>
            <a:r>
              <a:rPr lang="ru-RU" sz="2000" dirty="0">
                <a:latin typeface="+mj-lt"/>
                <a:cs typeface="+mn-cs"/>
              </a:rPr>
              <a:t>парное программирование</a:t>
            </a:r>
          </a:p>
          <a:p>
            <a:pPr marL="274320" indent="-274320" fontAlgn="auto">
              <a:spcBef>
                <a:spcPct val="20000"/>
              </a:spcBef>
              <a:spcAft>
                <a:spcPts val="0"/>
              </a:spcAft>
              <a:buClr>
                <a:schemeClr val="accent3"/>
              </a:buClr>
              <a:buSzPct val="95000"/>
              <a:buFont typeface="Wingdings 2"/>
              <a:buChar char=""/>
              <a:defRPr/>
            </a:pPr>
            <a:r>
              <a:rPr lang="en-US" sz="2000" dirty="0">
                <a:latin typeface="+mj-lt"/>
                <a:cs typeface="+mn-cs"/>
              </a:rPr>
              <a:t>code review</a:t>
            </a:r>
            <a:endParaRPr lang="ru-RU" sz="2000" dirty="0">
              <a:latin typeface="+mj-lt"/>
              <a:cs typeface="+mn-cs"/>
            </a:endParaRPr>
          </a:p>
          <a:p>
            <a:pPr marL="274320" indent="-274320" fontAlgn="auto">
              <a:spcBef>
                <a:spcPct val="20000"/>
              </a:spcBef>
              <a:spcAft>
                <a:spcPts val="0"/>
              </a:spcAft>
              <a:buClr>
                <a:schemeClr val="accent3"/>
              </a:buClr>
              <a:buSzPct val="95000"/>
              <a:buFont typeface="Wingdings 2"/>
              <a:buChar char=""/>
              <a:defRPr/>
            </a:pPr>
            <a:r>
              <a:rPr lang="ru-RU" sz="2000" dirty="0">
                <a:latin typeface="+mj-lt"/>
                <a:cs typeface="+mn-cs"/>
              </a:rPr>
              <a:t>рефакторинг</a:t>
            </a:r>
          </a:p>
          <a:p>
            <a:pPr marL="274320" indent="-274320" fontAlgn="auto">
              <a:spcBef>
                <a:spcPct val="20000"/>
              </a:spcBef>
              <a:spcAft>
                <a:spcPts val="0"/>
              </a:spcAft>
              <a:buClr>
                <a:schemeClr val="accent3"/>
              </a:buClr>
              <a:buSzPct val="95000"/>
              <a:buFont typeface="Wingdings 2"/>
              <a:buChar char=""/>
              <a:defRPr/>
            </a:pPr>
            <a:r>
              <a:rPr lang="ru-RU" sz="2000" dirty="0">
                <a:latin typeface="+mj-lt"/>
                <a:cs typeface="+mn-cs"/>
              </a:rPr>
              <a:t>модульные тесты и </a:t>
            </a:r>
            <a:r>
              <a:rPr lang="en-US" sz="2000" dirty="0">
                <a:latin typeface="+mj-lt"/>
                <a:cs typeface="+mn-cs"/>
              </a:rPr>
              <a:t>TDD/BDD</a:t>
            </a:r>
          </a:p>
          <a:p>
            <a:pPr marL="274320" indent="-274320" fontAlgn="auto">
              <a:spcBef>
                <a:spcPct val="20000"/>
              </a:spcBef>
              <a:spcAft>
                <a:spcPts val="0"/>
              </a:spcAft>
              <a:buClr>
                <a:schemeClr val="accent3"/>
              </a:buClr>
              <a:buSzPct val="95000"/>
              <a:buFont typeface="Wingdings 2"/>
              <a:buChar char=""/>
              <a:defRPr/>
            </a:pPr>
            <a:endParaRPr lang="ru-RU" sz="2000" dirty="0">
              <a:latin typeface="+mn-lt"/>
              <a:cs typeface="+mn-cs"/>
            </a:endParaRPr>
          </a:p>
          <a:p>
            <a:pPr marL="274320" indent="-274320" fontAlgn="auto">
              <a:spcBef>
                <a:spcPct val="20000"/>
              </a:spcBef>
              <a:spcAft>
                <a:spcPts val="0"/>
              </a:spcAft>
              <a:buClr>
                <a:schemeClr val="accent3"/>
              </a:buClr>
              <a:buSzPct val="95000"/>
              <a:buFont typeface="Wingdings 2"/>
              <a:buChar char=""/>
              <a:defRPr/>
            </a:pPr>
            <a:endParaRPr lang="ru-RU" sz="2000" dirty="0">
              <a:latin typeface="+mn-lt"/>
              <a:cs typeface="+mn-cs"/>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457200" y="762000"/>
            <a:ext cx="8229600" cy="704851"/>
          </a:xfrm>
        </p:spPr>
        <p:txBody>
          <a:bodyPr/>
          <a:lstStyle/>
          <a:p>
            <a:pPr eaLnBrk="1" hangingPunct="1"/>
            <a:r>
              <a:rPr lang="ru-RU" sz="4000" smtClean="0"/>
              <a:t>Иерархия. Принципы и паттерны</a:t>
            </a:r>
          </a:p>
        </p:txBody>
      </p:sp>
      <p:pic>
        <p:nvPicPr>
          <p:cNvPr id="14339" name="Picture 2" descr="[image[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804" y="1828800"/>
            <a:ext cx="5603875" cy="4343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10179</TotalTime>
  <Words>5239</Words>
  <Application>Microsoft Macintosh PowerPoint</Application>
  <PresentationFormat>On-screen Show (4:3)</PresentationFormat>
  <Paragraphs>739</Paragraphs>
  <Slides>76</Slides>
  <Notes>47</Notes>
  <HiddenSlides>3</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76</vt:i4>
      </vt:variant>
    </vt:vector>
  </HeadingPairs>
  <TitlesOfParts>
    <vt:vector size="91" baseType="lpstr">
      <vt:lpstr>Arial</vt:lpstr>
      <vt:lpstr>Arial Black</vt:lpstr>
      <vt:lpstr>Calibri</vt:lpstr>
      <vt:lpstr>Calibri Light</vt:lpstr>
      <vt:lpstr>Consolas</vt:lpstr>
      <vt:lpstr>Constantia</vt:lpstr>
      <vt:lpstr>Corbel</vt:lpstr>
      <vt:lpstr>Courier New</vt:lpstr>
      <vt:lpstr>Georgia</vt:lpstr>
      <vt:lpstr>MyriadPro</vt:lpstr>
      <vt:lpstr>PetersburgC</vt:lpstr>
      <vt:lpstr>Verdana</vt:lpstr>
      <vt:lpstr>Wingdings</vt:lpstr>
      <vt:lpstr>Wingdings 2</vt:lpstr>
      <vt:lpstr>Office Theme</vt:lpstr>
      <vt:lpstr>PowerPoint Presentation</vt:lpstr>
      <vt:lpstr>Процесс разработки</vt:lpstr>
      <vt:lpstr>С точки зрения клиента:</vt:lpstr>
      <vt:lpstr>Момент истины</vt:lpstr>
      <vt:lpstr>Нарастание энтропии</vt:lpstr>
      <vt:lpstr>Технический долг</vt:lpstr>
      <vt:lpstr>Свойства качественного кода</vt:lpstr>
      <vt:lpstr>Как писать качественный код</vt:lpstr>
      <vt:lpstr>Иерархия. Принципы и паттерны</vt:lpstr>
      <vt:lpstr>Общие принципы проектирования</vt:lpstr>
      <vt:lpstr>SoC: Separation of Concerns</vt:lpstr>
      <vt:lpstr>DRY: Don’t Repeat Yourself</vt:lpstr>
      <vt:lpstr>Low Coupling</vt:lpstr>
      <vt:lpstr>High Cohesion</vt:lpstr>
      <vt:lpstr>KISS: Keep it simple, stupid!</vt:lpstr>
      <vt:lpstr>YAGNI: You Ain’t Gonna Need It</vt:lpstr>
      <vt:lpstr>Don’t make me think</vt:lpstr>
      <vt:lpstr>Hide Implementation Details</vt:lpstr>
      <vt:lpstr>Avoid Premature Optimization</vt:lpstr>
      <vt:lpstr>Принципы объектно-ориентированного проектирования</vt:lpstr>
      <vt:lpstr>PowerPoint Presentation</vt:lpstr>
      <vt:lpstr>SRP: Single Responsibility Principle</vt:lpstr>
      <vt:lpstr>SRP: Single Responsibility Principle</vt:lpstr>
      <vt:lpstr>PowerPoint Presentation</vt:lpstr>
      <vt:lpstr>PowerPoint Presentation</vt:lpstr>
      <vt:lpstr>Типичные примеры нарушения SRP </vt:lpstr>
      <vt:lpstr>Типичные примеры нарушения SRP </vt:lpstr>
      <vt:lpstr>OCP: Open-Closed Principle</vt:lpstr>
      <vt:lpstr>OCP: Open-Closed Principle</vt:lpstr>
      <vt:lpstr>OCP: Open-Closed Principle</vt:lpstr>
      <vt:lpstr>OCP: Open-Closed Principle</vt:lpstr>
      <vt:lpstr>OCP: Open-Closed Principle</vt:lpstr>
      <vt:lpstr>OCP: Open-Closed Principle</vt:lpstr>
      <vt:lpstr>OCP: неправильный вариант</vt:lpstr>
      <vt:lpstr>OCP: правильный вариант</vt:lpstr>
      <vt:lpstr>OCP: типичные нарушения</vt:lpstr>
      <vt:lpstr>LSP: Liskov Substitution Principle</vt:lpstr>
      <vt:lpstr>LSP: Liskov Substitution Principle</vt:lpstr>
      <vt:lpstr>LSP: Liskov Substitution Principle</vt:lpstr>
      <vt:lpstr>LSP: Liskov Substitution Principle</vt:lpstr>
      <vt:lpstr>LSP: неправильный вариант</vt:lpstr>
      <vt:lpstr>LSP: правильный вариант</vt:lpstr>
      <vt:lpstr>LSP и контракты </vt:lpstr>
      <vt:lpstr>Типичные примеры нарушения LSP </vt:lpstr>
      <vt:lpstr>ISP: Interface Segregation Principle</vt:lpstr>
      <vt:lpstr>ISP: Interface Segregation Principle</vt:lpstr>
      <vt:lpstr>ISP: Interface Segregation Principle</vt:lpstr>
      <vt:lpstr>ISP: неправильный вариант</vt:lpstr>
      <vt:lpstr>ISP: правильный вариант</vt:lpstr>
      <vt:lpstr>Типичные примеры нарушения ISP </vt:lpstr>
      <vt:lpstr>DIP: Dependency Inversion Principle</vt:lpstr>
      <vt:lpstr>DIP: Dependency Inversion Principle</vt:lpstr>
      <vt:lpstr>DIP: Dependency Inversion Principle</vt:lpstr>
      <vt:lpstr>DIP: Dependency Inversion Principle</vt:lpstr>
      <vt:lpstr>DIP: Dependency Inversion Principle</vt:lpstr>
      <vt:lpstr>DIP: неправильный вариант</vt:lpstr>
      <vt:lpstr>DIP: правильный вариант</vt:lpstr>
      <vt:lpstr>DIP: Dependency Inversion Principle</vt:lpstr>
      <vt:lpstr>DIP: Dependency Inversion Principle</vt:lpstr>
      <vt:lpstr>DI Patterns. Constructor Injection</vt:lpstr>
      <vt:lpstr>DI Patterns. Constructor Injection</vt:lpstr>
      <vt:lpstr>DI Patterns. Property Injection</vt:lpstr>
      <vt:lpstr>DI Patterns. Property Injection</vt:lpstr>
      <vt:lpstr>DI Patterns. Property Injection</vt:lpstr>
      <vt:lpstr>DI Patterns. Method Injection</vt:lpstr>
      <vt:lpstr>DI Patterns. Method Injection</vt:lpstr>
      <vt:lpstr>DI Patterns. Method Injection</vt:lpstr>
      <vt:lpstr>Dependecy Injection контейнеры</vt:lpstr>
      <vt:lpstr>Dependecy Injection контейнеры</vt:lpstr>
      <vt:lpstr>DI vs. DIP vs. IoC </vt:lpstr>
      <vt:lpstr>DI vs. DIP vs. IoC </vt:lpstr>
      <vt:lpstr>DI vs. DIP vs. IoC </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&lt;Presentation title&gt;</dc:title>
  <dc:creator>Alex Konduforov</dc:creator>
  <cp:lastModifiedBy>Microsoft Office User</cp:lastModifiedBy>
  <cp:revision>1440</cp:revision>
  <dcterms:created xsi:type="dcterms:W3CDTF">2009-12-21T16:11:35Z</dcterms:created>
  <dcterms:modified xsi:type="dcterms:W3CDTF">2017-09-08T16:00:12Z</dcterms:modified>
</cp:coreProperties>
</file>